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46"/>
  </p:notesMasterIdLst>
  <p:sldIdLst>
    <p:sldId id="256" r:id="rId2"/>
    <p:sldId id="257" r:id="rId3"/>
    <p:sldId id="259" r:id="rId4"/>
    <p:sldId id="260" r:id="rId5"/>
    <p:sldId id="268" r:id="rId6"/>
    <p:sldId id="269" r:id="rId7"/>
    <p:sldId id="290" r:id="rId8"/>
    <p:sldId id="286" r:id="rId9"/>
    <p:sldId id="274" r:id="rId10"/>
    <p:sldId id="275" r:id="rId11"/>
    <p:sldId id="277" r:id="rId12"/>
    <p:sldId id="279" r:id="rId13"/>
    <p:sldId id="280" r:id="rId14"/>
    <p:sldId id="281" r:id="rId15"/>
    <p:sldId id="287" r:id="rId16"/>
    <p:sldId id="288" r:id="rId17"/>
    <p:sldId id="282" r:id="rId18"/>
    <p:sldId id="283" r:id="rId19"/>
    <p:sldId id="284" r:id="rId20"/>
    <p:sldId id="285" r:id="rId21"/>
    <p:sldId id="289" r:id="rId22"/>
    <p:sldId id="291" r:id="rId23"/>
    <p:sldId id="292" r:id="rId24"/>
    <p:sldId id="293" r:id="rId25"/>
    <p:sldId id="304" r:id="rId26"/>
    <p:sldId id="295" r:id="rId27"/>
    <p:sldId id="296" r:id="rId28"/>
    <p:sldId id="297" r:id="rId29"/>
    <p:sldId id="298" r:id="rId30"/>
    <p:sldId id="299" r:id="rId31"/>
    <p:sldId id="300" r:id="rId32"/>
    <p:sldId id="316" r:id="rId33"/>
    <p:sldId id="301" r:id="rId34"/>
    <p:sldId id="302" r:id="rId35"/>
    <p:sldId id="305" r:id="rId36"/>
    <p:sldId id="306" r:id="rId37"/>
    <p:sldId id="307" r:id="rId38"/>
    <p:sldId id="308" r:id="rId39"/>
    <p:sldId id="309" r:id="rId40"/>
    <p:sldId id="315" r:id="rId41"/>
    <p:sldId id="312" r:id="rId42"/>
    <p:sldId id="310" r:id="rId43"/>
    <p:sldId id="311" r:id="rId44"/>
    <p:sldId id="313" r:id="rId4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186" autoAdjust="0"/>
    <p:restoredTop sz="72591" autoAdjust="0"/>
  </p:normalViewPr>
  <p:slideViewPr>
    <p:cSldViewPr snapToGrid="0" snapToObjects="1">
      <p:cViewPr>
        <p:scale>
          <a:sx n="50" d="100"/>
          <a:sy n="50" d="100"/>
        </p:scale>
        <p:origin x="1602" y="132"/>
      </p:cViewPr>
      <p:guideLst>
        <p:guide orient="horz" pos="2160"/>
        <p:guide pos="2880"/>
      </p:guideLst>
    </p:cSldViewPr>
  </p:slideViewPr>
  <p:outlineViewPr>
    <p:cViewPr>
      <p:scale>
        <a:sx n="33" d="100"/>
        <a:sy n="33" d="100"/>
      </p:scale>
      <p:origin x="0" y="16122"/>
    </p:cViewPr>
  </p:outlineViewPr>
  <p:notesTextViewPr>
    <p:cViewPr>
      <p:scale>
        <a:sx n="100" d="100"/>
        <a:sy n="100" d="100"/>
      </p:scale>
      <p:origin x="0" y="0"/>
    </p:cViewPr>
  </p:notesTextViewPr>
  <p:sorterViewPr>
    <p:cViewPr>
      <p:scale>
        <a:sx n="100" d="100"/>
        <a:sy n="100" d="100"/>
      </p:scale>
      <p:origin x="0" y="0"/>
    </p:cViewPr>
  </p:sorterViewPr>
  <p:notesViewPr>
    <p:cSldViewPr snapToGrid="0" snapToObjects="1">
      <p:cViewPr varScale="1">
        <p:scale>
          <a:sx n="62" d="100"/>
          <a:sy n="62" d="100"/>
        </p:scale>
        <p:origin x="-1434" y="-9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CD0553C-060F-4408-9DE8-EFB0445F6567}" type="datetimeFigureOut">
              <a:rPr lang="en-US" smtClean="0"/>
              <a:t>9/6/2016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0686B64-FD4C-4502-BA54-7149C9A99992}" type="slidenum">
              <a:rPr lang="en-US" smtClean="0"/>
              <a:t>‹#›</a:t>
            </a:fld>
            <a:endParaRPr lang="en-US"/>
          </a:p>
        </p:txBody>
      </p:sp>
    </p:spTree>
    <p:extLst>
      <p:ext uri="{BB962C8B-B14F-4D97-AF65-F5344CB8AC3E}">
        <p14:creationId xmlns:p14="http://schemas.microsoft.com/office/powerpoint/2010/main" val="5923573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naturalchild.org/jason" TargetMode="External"/><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0686B64-FD4C-4502-BA54-7149C9A99992}" type="slidenum">
              <a:rPr lang="en-US" smtClean="0"/>
              <a:t>1</a:t>
            </a:fld>
            <a:endParaRPr lang="en-US"/>
          </a:p>
        </p:txBody>
      </p:sp>
    </p:spTree>
    <p:extLst>
      <p:ext uri="{BB962C8B-B14F-4D97-AF65-F5344CB8AC3E}">
        <p14:creationId xmlns:p14="http://schemas.microsoft.com/office/powerpoint/2010/main" val="9305030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arenR"/>
            </a:pPr>
            <a:r>
              <a:rPr lang="en-US" dirty="0" smtClean="0"/>
              <a:t>Need smart, verbal</a:t>
            </a:r>
            <a:r>
              <a:rPr lang="en-US" baseline="0" dirty="0" smtClean="0"/>
              <a:t> people</a:t>
            </a:r>
          </a:p>
          <a:p>
            <a:pPr marL="228600" indent="-228600">
              <a:buAutoNum type="arabicParenR"/>
            </a:pPr>
            <a:r>
              <a:rPr lang="en-US" baseline="0" dirty="0" smtClean="0"/>
              <a:t>Results and experiences varied from person to person</a:t>
            </a:r>
          </a:p>
          <a:p>
            <a:pPr marL="228600" indent="-228600">
              <a:buAutoNum type="arabicParenR"/>
            </a:pPr>
            <a:r>
              <a:rPr lang="en-US" baseline="0" dirty="0" smtClean="0"/>
              <a:t>Our own interpretations of events and experiences are often wrong/inaccurate</a:t>
            </a:r>
            <a:endParaRPr lang="en-US" dirty="0"/>
          </a:p>
        </p:txBody>
      </p:sp>
      <p:sp>
        <p:nvSpPr>
          <p:cNvPr id="4" name="Slide Number Placeholder 3"/>
          <p:cNvSpPr>
            <a:spLocks noGrp="1"/>
          </p:cNvSpPr>
          <p:nvPr>
            <p:ph type="sldNum" sz="quarter" idx="10"/>
          </p:nvPr>
        </p:nvSpPr>
        <p:spPr/>
        <p:txBody>
          <a:bodyPr/>
          <a:lstStyle/>
          <a:p>
            <a:fld id="{E67DE2F4-1A34-724B-BF1B-D7A9CEE27E66}" type="slidenum">
              <a:rPr lang="en-US" smtClean="0"/>
              <a:t>12</a:t>
            </a:fld>
            <a:endParaRPr lang="en-US"/>
          </a:p>
        </p:txBody>
      </p:sp>
    </p:spTree>
    <p:extLst>
      <p:ext uri="{BB962C8B-B14F-4D97-AF65-F5344CB8AC3E}">
        <p14:creationId xmlns:p14="http://schemas.microsoft.com/office/powerpoint/2010/main" val="31893822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Charles Darwin</a:t>
            </a:r>
            <a:endParaRPr lang="en-GB" dirty="0"/>
          </a:p>
        </p:txBody>
      </p:sp>
      <p:sp>
        <p:nvSpPr>
          <p:cNvPr id="4" name="Slide Number Placeholder 3"/>
          <p:cNvSpPr>
            <a:spLocks noGrp="1"/>
          </p:cNvSpPr>
          <p:nvPr>
            <p:ph type="sldNum" sz="quarter" idx="10"/>
          </p:nvPr>
        </p:nvSpPr>
        <p:spPr/>
        <p:txBody>
          <a:bodyPr/>
          <a:lstStyle/>
          <a:p>
            <a:fld id="{70686B64-FD4C-4502-BA54-7149C9A99992}" type="slidenum">
              <a:rPr lang="en-US" smtClean="0"/>
              <a:t>13</a:t>
            </a:fld>
            <a:endParaRPr lang="en-US"/>
          </a:p>
        </p:txBody>
      </p:sp>
    </p:spTree>
    <p:extLst>
      <p:ext uri="{BB962C8B-B14F-4D97-AF65-F5344CB8AC3E}">
        <p14:creationId xmlns:p14="http://schemas.microsoft.com/office/powerpoint/2010/main" val="34284326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They thought it was not enough to just break the mind up. We have to understand why</a:t>
            </a:r>
            <a:r>
              <a:rPr lang="en-US" sz="1200" kern="1200" baseline="0" dirty="0" smtClean="0">
                <a:solidFill>
                  <a:schemeClr val="tx1"/>
                </a:solidFill>
                <a:latin typeface="+mn-lt"/>
                <a:ea typeface="+mn-ea"/>
                <a:cs typeface="+mn-cs"/>
              </a:rPr>
              <a:t> do different parts of our mind and body do different things. And how does this relate to evolution.</a:t>
            </a:r>
          </a:p>
          <a:p>
            <a:r>
              <a:rPr lang="en-US" sz="1200" kern="1200" dirty="0" smtClean="0">
                <a:solidFill>
                  <a:schemeClr val="tx1"/>
                </a:solidFill>
                <a:latin typeface="+mn-lt"/>
                <a:ea typeface="+mn-ea"/>
                <a:cs typeface="+mn-cs"/>
              </a:rPr>
              <a:t>Explorations </a:t>
            </a:r>
            <a:r>
              <a:rPr lang="en-US" sz="1200" kern="1200" dirty="0" smtClean="0">
                <a:solidFill>
                  <a:schemeClr val="tx1"/>
                </a:solidFill>
                <a:latin typeface="+mn-lt"/>
                <a:ea typeface="+mn-ea"/>
                <a:cs typeface="+mn-cs"/>
              </a:rPr>
              <a:t>of down-to-earth emotions, memories, willpower, </a:t>
            </a:r>
            <a:r>
              <a:rPr lang="en-US" sz="1200" kern="1200" dirty="0" smtClean="0">
                <a:solidFill>
                  <a:schemeClr val="tx1"/>
                </a:solidFill>
                <a:latin typeface="+mn-lt"/>
                <a:ea typeface="+mn-ea"/>
                <a:cs typeface="+mn-cs"/>
              </a:rPr>
              <a:t>habits </a:t>
            </a:r>
            <a:r>
              <a:rPr lang="en-US" sz="1200" kern="1200" dirty="0" smtClean="0">
                <a:solidFill>
                  <a:schemeClr val="tx1"/>
                </a:solidFill>
                <a:latin typeface="+mn-lt"/>
                <a:ea typeface="+mn-ea"/>
                <a:cs typeface="+mn-cs"/>
              </a:rPr>
              <a:t>and moment-to-moment streams of consciousness.</a:t>
            </a:r>
            <a:endParaRPr lang="en-US" dirty="0"/>
          </a:p>
        </p:txBody>
      </p:sp>
      <p:sp>
        <p:nvSpPr>
          <p:cNvPr id="4" name="Slide Number Placeholder 3"/>
          <p:cNvSpPr>
            <a:spLocks noGrp="1"/>
          </p:cNvSpPr>
          <p:nvPr>
            <p:ph type="sldNum" sz="quarter" idx="10"/>
          </p:nvPr>
        </p:nvSpPr>
        <p:spPr/>
        <p:txBody>
          <a:bodyPr/>
          <a:lstStyle/>
          <a:p>
            <a:fld id="{63DC2A3F-453F-9A42-9532-A67BDC40CC24}" type="slidenum">
              <a:rPr lang="en-US" smtClean="0"/>
              <a:t>14</a:t>
            </a:fld>
            <a:endParaRPr lang="en-US"/>
          </a:p>
        </p:txBody>
      </p:sp>
    </p:spTree>
    <p:extLst>
      <p:ext uri="{BB962C8B-B14F-4D97-AF65-F5344CB8AC3E}">
        <p14:creationId xmlns:p14="http://schemas.microsoft.com/office/powerpoint/2010/main" val="9433310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6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dirty="0" smtClean="0"/>
              <a:t>Calkins studied with William James but was denied a Harvard PhD because of her gender. She then declined a degree offered by Radcliffe College. She taught at Wellesley College from 1891 to 1929.</a:t>
            </a:r>
          </a:p>
          <a:p>
            <a:pPr eaLnBrk="1" hangingPunct="1">
              <a:spcBef>
                <a:spcPct val="0"/>
              </a:spcBef>
            </a:pPr>
            <a:endParaRPr lang="en-US" altLang="en-US" dirty="0" smtClean="0"/>
          </a:p>
          <a:p>
            <a:pPr eaLnBrk="1" hangingPunct="1">
              <a:spcBef>
                <a:spcPct val="0"/>
              </a:spcBef>
            </a:pPr>
            <a:r>
              <a:rPr lang="en-US" altLang="en-US" dirty="0" smtClean="0"/>
              <a:t>APA = American Psychological Association.  The “experimental psychology organization” was similar in mission to today’s Association for Psychological Science.</a:t>
            </a:r>
          </a:p>
        </p:txBody>
      </p:sp>
      <p:sp>
        <p:nvSpPr>
          <p:cNvPr id="43012" name="Slide Number Placeholder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4D4D5173-36D6-4140-8448-DB0DC091E211}" type="slidenum">
              <a:rPr lang="en-US" smtClean="0"/>
              <a:pPr fontAlgn="base">
                <a:spcBef>
                  <a:spcPct val="0"/>
                </a:spcBef>
                <a:spcAft>
                  <a:spcPct val="0"/>
                </a:spcAft>
                <a:defRPr/>
              </a:pPr>
              <a:t>15</a:t>
            </a:fld>
            <a:endParaRPr lang="en-US" smtClean="0"/>
          </a:p>
        </p:txBody>
      </p:sp>
    </p:spTree>
    <p:extLst>
      <p:ext uri="{BB962C8B-B14F-4D97-AF65-F5344CB8AC3E}">
        <p14:creationId xmlns:p14="http://schemas.microsoft.com/office/powerpoint/2010/main" val="14835319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198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dirty="0" smtClean="0"/>
          </a:p>
        </p:txBody>
      </p:sp>
      <p:sp>
        <p:nvSpPr>
          <p:cNvPr id="44036" name="Slide Number Placeholder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8D664E53-6F01-4CA1-BDA4-DF07C4F9A817}" type="slidenum">
              <a:rPr lang="en-US" smtClean="0"/>
              <a:pPr fontAlgn="base">
                <a:spcBef>
                  <a:spcPct val="0"/>
                </a:spcBef>
                <a:spcAft>
                  <a:spcPct val="0"/>
                </a:spcAft>
                <a:defRPr/>
              </a:pPr>
              <a:t>16</a:t>
            </a:fld>
            <a:endParaRPr lang="en-US" smtClean="0"/>
          </a:p>
        </p:txBody>
      </p:sp>
    </p:spTree>
    <p:extLst>
      <p:ext uri="{BB962C8B-B14F-4D97-AF65-F5344CB8AC3E}">
        <p14:creationId xmlns:p14="http://schemas.microsoft.com/office/powerpoint/2010/main" val="40959412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Reaction to introspection</a:t>
            </a:r>
            <a:endParaRPr lang="en-US" dirty="0"/>
          </a:p>
        </p:txBody>
      </p:sp>
      <p:sp>
        <p:nvSpPr>
          <p:cNvPr id="4" name="Slide Number Placeholder 3"/>
          <p:cNvSpPr>
            <a:spLocks noGrp="1"/>
          </p:cNvSpPr>
          <p:nvPr>
            <p:ph type="sldNum" sz="quarter" idx="10"/>
          </p:nvPr>
        </p:nvSpPr>
        <p:spPr/>
        <p:txBody>
          <a:bodyPr/>
          <a:lstStyle/>
          <a:p>
            <a:fld id="{63DC2A3F-453F-9A42-9532-A67BDC40CC24}" type="slidenum">
              <a:rPr lang="en-US" smtClean="0"/>
              <a:t>18</a:t>
            </a:fld>
            <a:endParaRPr lang="en-US"/>
          </a:p>
        </p:txBody>
      </p:sp>
    </p:spTree>
    <p:extLst>
      <p:ext uri="{BB962C8B-B14F-4D97-AF65-F5344CB8AC3E}">
        <p14:creationId xmlns:p14="http://schemas.microsoft.com/office/powerpoint/2010/main" val="131136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583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dirty="0" smtClean="0">
                <a:latin typeface="Calibri" charset="0"/>
              </a:rPr>
              <a:t>A </a:t>
            </a:r>
            <a:r>
              <a:rPr lang="en-US" dirty="0">
                <a:latin typeface="Calibri" charset="0"/>
              </a:rPr>
              <a:t>different application of classical conditioning would include working with phobias; not just creating them, but eliminating them. </a:t>
            </a:r>
            <a:endParaRPr lang="en-US" dirty="0" smtClean="0">
              <a:latin typeface="Calibri" charset="0"/>
            </a:endParaRPr>
          </a:p>
          <a:p>
            <a:pPr eaLnBrk="1" hangingPunct="1">
              <a:spcBef>
                <a:spcPct val="0"/>
              </a:spcBef>
            </a:pPr>
            <a:endParaRPr lang="en-US" dirty="0">
              <a:latin typeface="Calibri" charset="0"/>
            </a:endParaRPr>
          </a:p>
          <a:p>
            <a:pPr marL="0" lvl="1" eaLnBrk="1" hangingPunct="1">
              <a:spcBef>
                <a:spcPct val="0"/>
              </a:spcBef>
            </a:pPr>
            <a:r>
              <a:rPr lang="en-US" dirty="0">
                <a:latin typeface="Calibri" charset="0"/>
              </a:rPr>
              <a:t>Exposure to a conditioned stimulus (such as a store where panic attacks have occurred) without UR (the panic attack) can extinguish phobias, but to prevent spontaneous recovery, </a:t>
            </a:r>
            <a:r>
              <a:rPr lang="en-US" dirty="0" smtClean="0">
                <a:latin typeface="Calibri" charset="0"/>
              </a:rPr>
              <a:t>counter-conditioning </a:t>
            </a:r>
            <a:r>
              <a:rPr lang="en-US" dirty="0">
                <a:latin typeface="Calibri" charset="0"/>
              </a:rPr>
              <a:t>must occur (associating the store with a relaxed state). </a:t>
            </a:r>
          </a:p>
        </p:txBody>
      </p:sp>
      <p:sp>
        <p:nvSpPr>
          <p:cNvPr id="64515"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F6475A09-9F2C-0E41-B64C-DCE937C912AB}" type="slidenum">
              <a:rPr lang="en-US">
                <a:latin typeface="Calibri" charset="0"/>
              </a:rPr>
              <a:pPr eaLnBrk="1" hangingPunct="1"/>
              <a:t>20</a:t>
            </a:fld>
            <a:endParaRPr lang="en-US">
              <a:latin typeface="Calibri" charset="0"/>
            </a:endParaRPr>
          </a:p>
        </p:txBody>
      </p:sp>
    </p:spTree>
    <p:extLst>
      <p:ext uri="{BB962C8B-B14F-4D97-AF65-F5344CB8AC3E}">
        <p14:creationId xmlns:p14="http://schemas.microsoft.com/office/powerpoint/2010/main" val="41573335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Emphasized the ways our unconscious thought processes and our emotional responses to childhood experiences affect our behavior</a:t>
            </a:r>
            <a:endParaRPr lang="en-US" dirty="0"/>
          </a:p>
        </p:txBody>
      </p:sp>
      <p:sp>
        <p:nvSpPr>
          <p:cNvPr id="4" name="Slide Number Placeholder 3"/>
          <p:cNvSpPr>
            <a:spLocks noGrp="1"/>
          </p:cNvSpPr>
          <p:nvPr>
            <p:ph type="sldNum" sz="quarter" idx="10"/>
          </p:nvPr>
        </p:nvSpPr>
        <p:spPr/>
        <p:txBody>
          <a:bodyPr/>
          <a:lstStyle/>
          <a:p>
            <a:fld id="{63DC2A3F-453F-9A42-9532-A67BDC40CC24}" type="slidenum">
              <a:rPr lang="en-US" smtClean="0"/>
              <a:t>21</a:t>
            </a:fld>
            <a:endParaRPr lang="en-US"/>
          </a:p>
        </p:txBody>
      </p:sp>
    </p:spTree>
    <p:extLst>
      <p:ext uri="{BB962C8B-B14F-4D97-AF65-F5344CB8AC3E}">
        <p14:creationId xmlns:p14="http://schemas.microsoft.com/office/powerpoint/2010/main" val="5632237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60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dirty="0" smtClean="0"/>
          </a:p>
        </p:txBody>
      </p:sp>
      <p:sp>
        <p:nvSpPr>
          <p:cNvPr id="48132" name="Slide Number Placeholder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420D864C-DF55-463B-B691-C18F585BBC81}" type="slidenum">
              <a:rPr lang="en-US" smtClean="0"/>
              <a:pPr fontAlgn="base">
                <a:spcBef>
                  <a:spcPct val="0"/>
                </a:spcBef>
                <a:spcAft>
                  <a:spcPct val="0"/>
                </a:spcAft>
                <a:defRPr/>
              </a:pPr>
              <a:t>22</a:t>
            </a:fld>
            <a:endParaRPr lang="en-US" smtClean="0"/>
          </a:p>
        </p:txBody>
      </p:sp>
    </p:spTree>
    <p:extLst>
      <p:ext uri="{BB962C8B-B14F-4D97-AF65-F5344CB8AC3E}">
        <p14:creationId xmlns:p14="http://schemas.microsoft.com/office/powerpoint/2010/main" val="22665499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smtClean="0"/>
              <a:t>BALL: </a:t>
            </a:r>
          </a:p>
          <a:p>
            <a:pPr marL="171450" indent="-171450">
              <a:buFontTx/>
              <a:buChar char="-"/>
            </a:pPr>
            <a:r>
              <a:rPr lang="en-US" dirty="0" smtClean="0"/>
              <a:t>What is this</a:t>
            </a:r>
            <a:r>
              <a:rPr lang="en-US" dirty="0" smtClean="0"/>
              <a:t>?... Is </a:t>
            </a:r>
            <a:r>
              <a:rPr lang="en-US" dirty="0" smtClean="0"/>
              <a:t>that psychology?</a:t>
            </a:r>
          </a:p>
          <a:p>
            <a:pPr marL="628650" lvl="1" indent="-171450">
              <a:buFontTx/>
              <a:buChar char="-"/>
            </a:pPr>
            <a:r>
              <a:rPr lang="en-US" dirty="0" smtClean="0"/>
              <a:t>Protons</a:t>
            </a:r>
            <a:r>
              <a:rPr lang="en-US" baseline="0" dirty="0" smtClean="0"/>
              <a:t> absorbed by the cones and rods in your retina, information travels through the optic nerve to the primary visual cortex where information is processed from a 2D image to a 3D one, recognizing borders, parsing out objects from the backgrounds; this is then compared to the things you’ve encountered, to things in your memory to tell you, “this is a ball, </a:t>
            </a:r>
            <a:r>
              <a:rPr lang="en-US" baseline="0" dirty="0" smtClean="0"/>
              <a:t>backpack or </a:t>
            </a:r>
            <a:r>
              <a:rPr lang="en-US" baseline="0" dirty="0" smtClean="0"/>
              <a:t>eggplant”. </a:t>
            </a:r>
            <a:endParaRPr lang="en-US" dirty="0" smtClean="0"/>
          </a:p>
          <a:p>
            <a:pPr marL="628650" lvl="1" indent="-171450">
              <a:buFontTx/>
              <a:buChar char="-"/>
            </a:pPr>
            <a:r>
              <a:rPr lang="en-US" b="1" dirty="0" smtClean="0"/>
              <a:t>Perception</a:t>
            </a:r>
            <a:r>
              <a:rPr lang="en-US" baseline="0" dirty="0" smtClean="0"/>
              <a:t> is in the mind…. Certain subgroups of patients would have trouble naming this object, but might for example, know to bounce it. Others might be able to </a:t>
            </a:r>
            <a:r>
              <a:rPr lang="en-US" baseline="0" dirty="0" smtClean="0"/>
              <a:t>name</a:t>
            </a:r>
            <a:r>
              <a:rPr lang="en-US" dirty="0" smtClean="0"/>
              <a:t> it </a:t>
            </a:r>
            <a:r>
              <a:rPr lang="en-US" dirty="0" smtClean="0"/>
              <a:t>but be unable to tell you what</a:t>
            </a:r>
            <a:r>
              <a:rPr lang="en-US" baseline="0" dirty="0" smtClean="0"/>
              <a:t> it is </a:t>
            </a:r>
            <a:r>
              <a:rPr lang="en-US" baseline="0" dirty="0" smtClean="0"/>
              <a:t>for.</a:t>
            </a:r>
            <a:endParaRPr lang="en-US" dirty="0" smtClean="0"/>
          </a:p>
          <a:p>
            <a:pPr marL="171450" indent="-171450">
              <a:buFontTx/>
              <a:buChar char="-"/>
            </a:pPr>
            <a:r>
              <a:rPr lang="en-US" b="1" dirty="0" smtClean="0"/>
              <a:t>Occlude</a:t>
            </a:r>
            <a:r>
              <a:rPr lang="en-US" baseline="0" dirty="0" smtClean="0"/>
              <a:t> part of SECOND ball: What is this? How do you know? </a:t>
            </a:r>
          </a:p>
          <a:p>
            <a:pPr marL="171450" indent="-171450">
              <a:buFontTx/>
              <a:buChar char="-"/>
            </a:pPr>
            <a:r>
              <a:rPr lang="en-US" b="1" baseline="0" dirty="0" smtClean="0"/>
              <a:t>Behind back</a:t>
            </a:r>
            <a:r>
              <a:rPr lang="en-US" baseline="0" dirty="0" smtClean="0"/>
              <a:t>: What’s there? Babies and HC damage patients. </a:t>
            </a:r>
            <a:r>
              <a:rPr lang="en-US" b="1" baseline="0" dirty="0" smtClean="0"/>
              <a:t>MEMORY</a:t>
            </a:r>
          </a:p>
          <a:p>
            <a:pPr marL="171450" indent="-171450">
              <a:buFontTx/>
              <a:buChar char="-"/>
            </a:pPr>
            <a:endParaRPr lang="en-US" baseline="0" dirty="0" smtClean="0"/>
          </a:p>
          <a:p>
            <a:pPr marL="171450" indent="-171450">
              <a:buFontTx/>
              <a:buChar char="-"/>
            </a:pPr>
            <a:r>
              <a:rPr lang="en-US" b="1" baseline="0" dirty="0" smtClean="0"/>
              <a:t>Point at a volunteer</a:t>
            </a:r>
            <a:r>
              <a:rPr lang="en-US" baseline="0" dirty="0" smtClean="0"/>
              <a:t>: Would you mind standing up for me? Now sit down. </a:t>
            </a:r>
            <a:r>
              <a:rPr lang="en-US" b="1" baseline="0" dirty="0" smtClean="0"/>
              <a:t>OBEDIENCE</a:t>
            </a:r>
            <a:r>
              <a:rPr lang="en-US" baseline="0" dirty="0" smtClean="0"/>
              <a:t>. Why do we obey? When do we obey? And how far would we go? </a:t>
            </a:r>
          </a:p>
          <a:p>
            <a:pPr marL="171450" indent="-171450">
              <a:buFontTx/>
              <a:buChar char="-"/>
            </a:pPr>
            <a:r>
              <a:rPr lang="en-US" baseline="0" dirty="0" smtClean="0"/>
              <a:t>Okay, now stand up. No? That’s </a:t>
            </a:r>
            <a:r>
              <a:rPr lang="en-US" b="1" baseline="0" dirty="0" smtClean="0"/>
              <a:t>LEARNING</a:t>
            </a:r>
            <a:r>
              <a:rPr lang="en-US" b="0" baseline="0" dirty="0" smtClean="0"/>
              <a:t>. No</a:t>
            </a:r>
            <a:r>
              <a:rPr lang="en-US" baseline="0" dirty="0" smtClean="0"/>
              <a:t> really, I would really love if you would stand up for this next part. </a:t>
            </a:r>
            <a:r>
              <a:rPr lang="en-US" b="1" baseline="0" dirty="0" smtClean="0"/>
              <a:t>PERSUASION. </a:t>
            </a:r>
          </a:p>
          <a:p>
            <a:pPr marL="171450" indent="-171450">
              <a:buFontTx/>
              <a:buChar char="-"/>
            </a:pPr>
            <a:r>
              <a:rPr lang="en-US" baseline="0" dirty="0" smtClean="0"/>
              <a:t>People are chuckling. </a:t>
            </a:r>
            <a:r>
              <a:rPr lang="en-US" b="1" baseline="0" dirty="0" smtClean="0"/>
              <a:t>HUMOR</a:t>
            </a:r>
            <a:r>
              <a:rPr lang="en-US" baseline="0" dirty="0" smtClean="0"/>
              <a:t>. Why do we have humor? Why do we laugh? Why does it feel good to laugh with others? Maybe you’re feeling some kind of </a:t>
            </a:r>
            <a:r>
              <a:rPr lang="en-US" b="1" baseline="0" dirty="0" smtClean="0"/>
              <a:t>EMOTION</a:t>
            </a:r>
            <a:r>
              <a:rPr lang="en-US" b="0" baseline="0" dirty="0" smtClean="0"/>
              <a:t> right now. What are emotions, how do we identify them, what purpose do they serve? </a:t>
            </a:r>
          </a:p>
          <a:p>
            <a:pPr marL="171450" indent="-171450">
              <a:buFontTx/>
              <a:buChar char="-"/>
            </a:pPr>
            <a:r>
              <a:rPr lang="en-US" b="0" baseline="0" dirty="0" smtClean="0"/>
              <a:t>Throw ball. How did you do that? </a:t>
            </a:r>
          </a:p>
          <a:p>
            <a:pPr marL="628650" lvl="1" indent="-171450">
              <a:buFontTx/>
              <a:buChar char="-"/>
            </a:pPr>
            <a:r>
              <a:rPr lang="en-US" b="1" baseline="0" dirty="0" smtClean="0"/>
              <a:t>MOTOR</a:t>
            </a:r>
            <a:endParaRPr lang="en-US" b="0" baseline="0" dirty="0" smtClean="0"/>
          </a:p>
          <a:p>
            <a:pPr marL="628650" lvl="1" indent="-171450">
              <a:buFontTx/>
              <a:buChar char="-"/>
            </a:pPr>
            <a:r>
              <a:rPr lang="en-US" b="0" baseline="0" dirty="0" smtClean="0"/>
              <a:t>Incredibly complex thing that you did just now. ….expand; baseball</a:t>
            </a:r>
          </a:p>
          <a:p>
            <a:pPr marL="171450" marR="0" lvl="0" indent="-171450" algn="l" defTabSz="457200" rtl="0" eaLnBrk="1" fontAlgn="auto" latinLnBrk="0" hangingPunct="1">
              <a:lnSpc>
                <a:spcPct val="100000"/>
              </a:lnSpc>
              <a:spcBef>
                <a:spcPts val="0"/>
              </a:spcBef>
              <a:spcAft>
                <a:spcPts val="0"/>
              </a:spcAft>
              <a:buClrTx/>
              <a:buSzTx/>
              <a:buFontTx/>
              <a:buChar char="-"/>
              <a:tabLst/>
              <a:defRPr/>
            </a:pPr>
            <a:r>
              <a:rPr lang="en-US" b="0" baseline="0" dirty="0" smtClean="0"/>
              <a:t>Now, what if instead of a ball, this had been a scorpion. What would you have done? </a:t>
            </a:r>
          </a:p>
          <a:p>
            <a:pPr marL="628650" lvl="1" indent="-171450">
              <a:buFontTx/>
              <a:buChar char="-"/>
            </a:pPr>
            <a:endParaRPr lang="en-US" b="1" baseline="0" dirty="0" smtClean="0"/>
          </a:p>
          <a:p>
            <a:pPr marL="171450" lvl="0" indent="-171450">
              <a:buFontTx/>
              <a:buChar char="-"/>
            </a:pPr>
            <a:r>
              <a:rPr lang="en-US" b="0" baseline="0" dirty="0" smtClean="0"/>
              <a:t>Who here enjoys sports? Why do some teams crack under pressure whilst others thrive? Why do people care about teams that they are </a:t>
            </a:r>
            <a:r>
              <a:rPr lang="en-US" b="0" baseline="0" dirty="0" smtClean="0"/>
              <a:t>affiliated, </a:t>
            </a:r>
            <a:r>
              <a:rPr lang="en-US" b="0" baseline="0" dirty="0" smtClean="0"/>
              <a:t>and even teams that they are not affiliated with (UCLA vs USC, in LA for instance)</a:t>
            </a:r>
          </a:p>
          <a:p>
            <a:pPr marL="171450" lvl="0" indent="-171450">
              <a:buFontTx/>
              <a:buChar char="-"/>
            </a:pPr>
            <a:r>
              <a:rPr lang="en-US" b="0" baseline="0" dirty="0" smtClean="0"/>
              <a:t>Honestly, I know nothing and almost care nothing for sports. Why are there individual differences in preferences, attitudes, and behaviors? </a:t>
            </a:r>
          </a:p>
          <a:p>
            <a:pPr marL="171450" lvl="0" indent="-171450">
              <a:buFontTx/>
              <a:buChar char="-"/>
            </a:pPr>
            <a:r>
              <a:rPr lang="en-US" b="0" baseline="0" dirty="0" smtClean="0"/>
              <a:t>How do we make decisions? Why are you in this class? Why do we give, why do we love? Why do people like </a:t>
            </a:r>
            <a:r>
              <a:rPr lang="en-US" b="0" baseline="0" dirty="0" smtClean="0"/>
              <a:t>watching </a:t>
            </a:r>
            <a:r>
              <a:rPr lang="en-US" b="0" baseline="0" dirty="0" smtClean="0"/>
              <a:t>the train wrecks on reality TV? </a:t>
            </a:r>
          </a:p>
          <a:p>
            <a:pPr marL="171450" lvl="0" indent="-171450">
              <a:buFontTx/>
              <a:buChar char="-"/>
            </a:pPr>
            <a:r>
              <a:rPr lang="en-US" b="0" baseline="0" dirty="0" smtClean="0"/>
              <a:t>What are the legal, medical and educational implications of what we know about human nature? </a:t>
            </a:r>
          </a:p>
          <a:p>
            <a:pPr lvl="1"/>
            <a:endParaRPr lang="en-US" sz="1200" kern="1200" dirty="0" smtClean="0">
              <a:solidFill>
                <a:schemeClr val="tx1"/>
              </a:solidFill>
              <a:effectLst/>
              <a:latin typeface="+mn-lt"/>
              <a:ea typeface="+mn-ea"/>
              <a:cs typeface="+mn-cs"/>
            </a:endParaRPr>
          </a:p>
          <a:p>
            <a:pPr lvl="1"/>
            <a:r>
              <a:rPr lang="en-US" sz="1200" kern="1200" dirty="0" smtClean="0">
                <a:solidFill>
                  <a:schemeClr val="tx1"/>
                </a:solidFill>
                <a:effectLst/>
                <a:latin typeface="+mn-lt"/>
                <a:ea typeface="+mn-ea"/>
                <a:cs typeface="+mn-cs"/>
              </a:rPr>
              <a:t>The scientific method; intuitions are often wrong</a:t>
            </a:r>
          </a:p>
          <a:p>
            <a:pPr lvl="1"/>
            <a:r>
              <a:rPr lang="en-US" sz="1200" kern="1200" dirty="0" smtClean="0">
                <a:solidFill>
                  <a:schemeClr val="tx1"/>
                </a:solidFill>
                <a:effectLst/>
                <a:latin typeface="+mn-lt"/>
                <a:ea typeface="+mn-ea"/>
                <a:cs typeface="+mn-cs"/>
              </a:rPr>
              <a:t>Useful for assessing any information that you receive, even if you do not ultimately pursue science</a:t>
            </a:r>
          </a:p>
          <a:p>
            <a:pPr marL="0" indent="0">
              <a:buFontTx/>
              <a:buNone/>
            </a:pPr>
            <a:endParaRPr lang="en-US" b="1" dirty="0" smtClean="0"/>
          </a:p>
        </p:txBody>
      </p:sp>
      <p:sp>
        <p:nvSpPr>
          <p:cNvPr id="4" name="Slide Number Placeholder 3"/>
          <p:cNvSpPr>
            <a:spLocks noGrp="1"/>
          </p:cNvSpPr>
          <p:nvPr>
            <p:ph type="sldNum" sz="quarter" idx="10"/>
          </p:nvPr>
        </p:nvSpPr>
        <p:spPr/>
        <p:txBody>
          <a:bodyPr/>
          <a:lstStyle/>
          <a:p>
            <a:fld id="{1C487D3C-18B2-8647-A82A-EC1BA54A250F}" type="slidenum">
              <a:rPr lang="en-US" smtClean="0"/>
              <a:t>24</a:t>
            </a:fld>
            <a:endParaRPr lang="en-US"/>
          </a:p>
        </p:txBody>
      </p:sp>
    </p:spTree>
    <p:extLst>
      <p:ext uri="{BB962C8B-B14F-4D97-AF65-F5344CB8AC3E}">
        <p14:creationId xmlns:p14="http://schemas.microsoft.com/office/powerpoint/2010/main" val="38573338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200">
                <a:solidFill>
                  <a:schemeClr val="tx1"/>
                </a:solidFill>
                <a:latin typeface="Arial" charset="0"/>
                <a:ea typeface="ＭＳ Ｐゴシック" charset="0"/>
                <a:cs typeface="ＭＳ Ｐゴシック" charset="0"/>
              </a:defRPr>
            </a:lvl1pPr>
            <a:lvl2pPr marL="742950" indent="-285750">
              <a:defRPr sz="1200">
                <a:solidFill>
                  <a:schemeClr val="tx1"/>
                </a:solidFill>
                <a:latin typeface="Arial" charset="0"/>
                <a:ea typeface="ＭＳ Ｐゴシック" charset="0"/>
              </a:defRPr>
            </a:lvl2pPr>
            <a:lvl3pPr marL="1143000" indent="-228600">
              <a:defRPr sz="1200">
                <a:solidFill>
                  <a:schemeClr val="tx1"/>
                </a:solidFill>
                <a:latin typeface="Arial" charset="0"/>
                <a:ea typeface="ＭＳ Ｐゴシック" charset="0"/>
              </a:defRPr>
            </a:lvl3pPr>
            <a:lvl4pPr marL="1600200" indent="-228600">
              <a:defRPr sz="1200">
                <a:solidFill>
                  <a:schemeClr val="tx1"/>
                </a:solidFill>
                <a:latin typeface="Arial" charset="0"/>
                <a:ea typeface="ＭＳ Ｐゴシック" charset="0"/>
              </a:defRPr>
            </a:lvl4pPr>
            <a:lvl5pPr marL="2057400" indent="-228600">
              <a:defRPr sz="1200">
                <a:solidFill>
                  <a:schemeClr val="tx1"/>
                </a:solidFill>
                <a:latin typeface="Arial" charset="0"/>
                <a:ea typeface="ＭＳ Ｐゴシック" charset="0"/>
              </a:defRPr>
            </a:lvl5pPr>
            <a:lvl6pPr marL="2514600" indent="-228600" eaLnBrk="0" fontAlgn="base" hangingPunct="0">
              <a:spcBef>
                <a:spcPct val="30000"/>
              </a:spcBef>
              <a:spcAft>
                <a:spcPct val="0"/>
              </a:spcAft>
              <a:defRPr sz="1200">
                <a:solidFill>
                  <a:schemeClr val="tx1"/>
                </a:solidFill>
                <a:latin typeface="Arial" charset="0"/>
                <a:ea typeface="ＭＳ Ｐゴシック" charset="0"/>
              </a:defRPr>
            </a:lvl6pPr>
            <a:lvl7pPr marL="2971800" indent="-228600" eaLnBrk="0" fontAlgn="base" hangingPunct="0">
              <a:spcBef>
                <a:spcPct val="30000"/>
              </a:spcBef>
              <a:spcAft>
                <a:spcPct val="0"/>
              </a:spcAft>
              <a:defRPr sz="1200">
                <a:solidFill>
                  <a:schemeClr val="tx1"/>
                </a:solidFill>
                <a:latin typeface="Arial" charset="0"/>
                <a:ea typeface="ＭＳ Ｐゴシック" charset="0"/>
              </a:defRPr>
            </a:lvl7pPr>
            <a:lvl8pPr marL="3429000" indent="-228600" eaLnBrk="0" fontAlgn="base" hangingPunct="0">
              <a:spcBef>
                <a:spcPct val="30000"/>
              </a:spcBef>
              <a:spcAft>
                <a:spcPct val="0"/>
              </a:spcAft>
              <a:defRPr sz="1200">
                <a:solidFill>
                  <a:schemeClr val="tx1"/>
                </a:solidFill>
                <a:latin typeface="Arial" charset="0"/>
                <a:ea typeface="ＭＳ Ｐゴシック" charset="0"/>
              </a:defRPr>
            </a:lvl8pPr>
            <a:lvl9pPr marL="3886200" indent="-228600" eaLnBrk="0" fontAlgn="base" hangingPunct="0">
              <a:spcBef>
                <a:spcPct val="30000"/>
              </a:spcBef>
              <a:spcAft>
                <a:spcPct val="0"/>
              </a:spcAft>
              <a:defRPr sz="1200">
                <a:solidFill>
                  <a:schemeClr val="tx1"/>
                </a:solidFill>
                <a:latin typeface="Arial" charset="0"/>
                <a:ea typeface="ＭＳ Ｐゴシック" charset="0"/>
              </a:defRPr>
            </a:lvl9pPr>
          </a:lstStyle>
          <a:p>
            <a:fld id="{B7737BB7-EE82-1341-AE49-8A375AE4B3B4}" type="slidenum">
              <a:rPr lang="en-US"/>
              <a:pPr/>
              <a:t>3</a:t>
            </a:fld>
            <a:endParaRPr lang="en-US"/>
          </a:p>
        </p:txBody>
      </p:sp>
      <p:sp>
        <p:nvSpPr>
          <p:cNvPr id="75779" name="Rectangle 2"/>
          <p:cNvSpPr>
            <a:spLocks noGrp="1" noRot="1" noChangeAspect="1" noChangeArrowheads="1" noTextEdit="1"/>
          </p:cNvSpPr>
          <p:nvPr>
            <p:ph type="sldImg"/>
          </p:nvPr>
        </p:nvSpPr>
        <p:spPr>
          <a:ln/>
        </p:spPr>
      </p:sp>
      <p:sp>
        <p:nvSpPr>
          <p:cNvPr id="757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dirty="0"/>
          </a:p>
        </p:txBody>
      </p:sp>
    </p:spTree>
    <p:extLst>
      <p:ext uri="{BB962C8B-B14F-4D97-AF65-F5344CB8AC3E}">
        <p14:creationId xmlns:p14="http://schemas.microsoft.com/office/powerpoint/2010/main" val="28799249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a</a:t>
            </a:r>
            <a:r>
              <a:rPr lang="en-US" baseline="0" dirty="0" smtClean="0"/>
              <a:t> large extent, these divisions are arbitrary</a:t>
            </a:r>
          </a:p>
          <a:p>
            <a:pPr lvl="1"/>
            <a:r>
              <a:rPr lang="en-US" dirty="0" smtClean="0"/>
              <a:t>Research that attempts to increase scientific knowledge in general</a:t>
            </a:r>
          </a:p>
          <a:p>
            <a:pPr lvl="1"/>
            <a:r>
              <a:rPr lang="en-US" dirty="0" smtClean="0"/>
              <a:t>Explores fundamental bases of </a:t>
            </a:r>
            <a:r>
              <a:rPr lang="en-US" dirty="0" smtClean="0"/>
              <a:t>behavior</a:t>
            </a:r>
            <a:endParaRPr lang="en-US" dirty="0" smtClean="0"/>
          </a:p>
          <a:p>
            <a:endParaRPr lang="en-US" dirty="0"/>
          </a:p>
        </p:txBody>
      </p:sp>
      <p:sp>
        <p:nvSpPr>
          <p:cNvPr id="4" name="Slide Number Placeholder 3"/>
          <p:cNvSpPr>
            <a:spLocks noGrp="1"/>
          </p:cNvSpPr>
          <p:nvPr>
            <p:ph type="sldNum" sz="quarter" idx="10"/>
          </p:nvPr>
        </p:nvSpPr>
        <p:spPr/>
        <p:txBody>
          <a:bodyPr/>
          <a:lstStyle/>
          <a:p>
            <a:fld id="{1C487D3C-18B2-8647-A82A-EC1BA54A250F}" type="slidenum">
              <a:rPr lang="en-US" smtClean="0"/>
              <a:t>26</a:t>
            </a:fld>
            <a:endParaRPr lang="en-US"/>
          </a:p>
        </p:txBody>
      </p:sp>
    </p:spTree>
    <p:extLst>
      <p:ext uri="{BB962C8B-B14F-4D97-AF65-F5344CB8AC3E}">
        <p14:creationId xmlns:p14="http://schemas.microsoft.com/office/powerpoint/2010/main" val="27092550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0686B64-FD4C-4502-BA54-7149C9A99992}" type="slidenum">
              <a:rPr lang="en-US" smtClean="0"/>
              <a:t>29</a:t>
            </a:fld>
            <a:endParaRPr lang="en-US"/>
          </a:p>
        </p:txBody>
      </p:sp>
    </p:spTree>
    <p:extLst>
      <p:ext uri="{BB962C8B-B14F-4D97-AF65-F5344CB8AC3E}">
        <p14:creationId xmlns:p14="http://schemas.microsoft.com/office/powerpoint/2010/main" val="14481184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0B2666FA-4F72-FD48-8AE4-377B7D44F95A}" type="slidenum">
              <a:rPr lang="en-US">
                <a:latin typeface="Calibri" charset="0"/>
              </a:rPr>
              <a:pPr eaLnBrk="1" hangingPunct="1"/>
              <a:t>32</a:t>
            </a:fld>
            <a:endParaRPr lang="en-US">
              <a:latin typeface="Calibri" charset="0"/>
            </a:endParaRPr>
          </a:p>
        </p:txBody>
      </p:sp>
      <p:sp>
        <p:nvSpPr>
          <p:cNvPr id="58371"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58372"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b="1" dirty="0">
              <a:latin typeface="Calibri" charset="0"/>
            </a:endParaRPr>
          </a:p>
        </p:txBody>
      </p:sp>
    </p:spTree>
    <p:extLst>
      <p:ext uri="{BB962C8B-B14F-4D97-AF65-F5344CB8AC3E}">
        <p14:creationId xmlns:p14="http://schemas.microsoft.com/office/powerpoint/2010/main" val="84563711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US" dirty="0" smtClean="0"/>
              <a:t>Research that addresses practical, real-world problems</a:t>
            </a:r>
          </a:p>
          <a:p>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0" dirty="0" smtClean="0"/>
              <a:t>CLINICAL</a:t>
            </a:r>
          </a:p>
          <a:p>
            <a:r>
              <a:rPr lang="en-US" sz="1800" dirty="0" smtClean="0"/>
              <a:t>Studies the causes, diagnosis, treatment, and prevention of different types of behavioral and emotional disorders</a:t>
            </a:r>
          </a:p>
          <a:p>
            <a:endParaRPr lang="en-US" dirty="0" smtClean="0"/>
          </a:p>
          <a:p>
            <a:r>
              <a:rPr lang="en-US" b="1" dirty="0" smtClean="0"/>
              <a:t>Counseling psychologists</a:t>
            </a:r>
            <a:r>
              <a:rPr lang="en-US" dirty="0" smtClean="0"/>
              <a:t>: assist people with challenges in their daily lives, especially in interpersonal relationships</a:t>
            </a:r>
          </a:p>
          <a:p>
            <a:r>
              <a:rPr lang="en-US" b="1" dirty="0" smtClean="0"/>
              <a:t>Clinical psychologists: </a:t>
            </a:r>
            <a:r>
              <a:rPr lang="en-US" dirty="0" smtClean="0"/>
              <a:t>assess and treat psychological disorders, usually through some form of psychotherapy</a:t>
            </a:r>
          </a:p>
          <a:p>
            <a:r>
              <a:rPr lang="en-US" b="1" dirty="0" smtClean="0"/>
              <a:t>Psychiatrists: </a:t>
            </a:r>
            <a:r>
              <a:rPr lang="en-US" dirty="0" smtClean="0"/>
              <a:t>medical doctors who treat psychological disorders, usually through a combination of psychotherapy and medication</a:t>
            </a:r>
          </a:p>
          <a:p>
            <a:endParaRPr lang="en-US" dirty="0" smtClean="0"/>
          </a:p>
          <a:p>
            <a:endParaRPr lang="en-US" dirty="0" smtClean="0"/>
          </a:p>
          <a:p>
            <a:r>
              <a:rPr lang="en-US" dirty="0" smtClean="0"/>
              <a:t>Survey: 41%</a:t>
            </a:r>
            <a:r>
              <a:rPr lang="en-US" baseline="0" dirty="0" smtClean="0"/>
              <a:t> had said that Psychology is largely the study of atypical behaviors and mental disorders</a:t>
            </a:r>
            <a:endParaRPr lang="en-US" dirty="0"/>
          </a:p>
        </p:txBody>
      </p:sp>
      <p:sp>
        <p:nvSpPr>
          <p:cNvPr id="4" name="Slide Number Placeholder 3"/>
          <p:cNvSpPr>
            <a:spLocks noGrp="1"/>
          </p:cNvSpPr>
          <p:nvPr>
            <p:ph type="sldNum" sz="quarter" idx="10"/>
          </p:nvPr>
        </p:nvSpPr>
        <p:spPr/>
        <p:txBody>
          <a:bodyPr/>
          <a:lstStyle/>
          <a:p>
            <a:fld id="{1C487D3C-18B2-8647-A82A-EC1BA54A250F}" type="slidenum">
              <a:rPr lang="en-US" smtClean="0"/>
              <a:t>33</a:t>
            </a:fld>
            <a:endParaRPr lang="en-US"/>
          </a:p>
        </p:txBody>
      </p:sp>
    </p:spTree>
    <p:extLst>
      <p:ext uri="{BB962C8B-B14F-4D97-AF65-F5344CB8AC3E}">
        <p14:creationId xmlns:p14="http://schemas.microsoft.com/office/powerpoint/2010/main" val="183598403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DC811322-5C87-5D48-872A-802C5C2B6F11}" type="slidenum">
              <a:rPr lang="en-US">
                <a:latin typeface="Calibri" charset="0"/>
              </a:rPr>
              <a:pPr eaLnBrk="1" hangingPunct="1"/>
              <a:t>40</a:t>
            </a:fld>
            <a:endParaRPr lang="en-US">
              <a:latin typeface="Calibri" charset="0"/>
            </a:endParaRPr>
          </a:p>
        </p:txBody>
      </p:sp>
      <p:sp>
        <p:nvSpPr>
          <p:cNvPr id="59395"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59396"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b="1">
                <a:latin typeface="Calibri" charset="0"/>
              </a:rPr>
              <a:t>Click to reveal an example of each type of applied psychology.</a:t>
            </a:r>
          </a:p>
          <a:p>
            <a:pPr eaLnBrk="1" hangingPunct="1">
              <a:spcBef>
                <a:spcPct val="0"/>
              </a:spcBef>
            </a:pPr>
            <a:endParaRPr lang="en-US" b="1" i="1">
              <a:latin typeface="Calibri" charset="0"/>
            </a:endParaRPr>
          </a:p>
          <a:p>
            <a:pPr eaLnBrk="1" hangingPunct="1">
              <a:spcBef>
                <a:spcPct val="0"/>
              </a:spcBef>
            </a:pPr>
            <a:r>
              <a:rPr lang="en-US" b="1" i="1">
                <a:latin typeface="Calibri" charset="0"/>
              </a:rPr>
              <a:t>Instructor: This slide lists categories that are covered in more depth in the next two slides.</a:t>
            </a:r>
          </a:p>
        </p:txBody>
      </p:sp>
    </p:spTree>
    <p:extLst>
      <p:ext uri="{BB962C8B-B14F-4D97-AF65-F5344CB8AC3E}">
        <p14:creationId xmlns:p14="http://schemas.microsoft.com/office/powerpoint/2010/main" val="217454810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552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dirty="0" smtClean="0">
                <a:latin typeface="Calibri" charset="0"/>
              </a:rPr>
              <a:t>The </a:t>
            </a:r>
            <a:r>
              <a:rPr lang="en-US" dirty="0">
                <a:latin typeface="Calibri" charset="0"/>
              </a:rPr>
              <a:t>image refers to the </a:t>
            </a:r>
            <a:r>
              <a:rPr lang="ja-JP" altLang="en-US" dirty="0">
                <a:latin typeface="Calibri" charset="0"/>
              </a:rPr>
              <a:t>“</a:t>
            </a:r>
            <a:r>
              <a:rPr lang="en-US" dirty="0">
                <a:latin typeface="Calibri" charset="0"/>
              </a:rPr>
              <a:t>Six Blind Men and the Elephant,</a:t>
            </a:r>
            <a:r>
              <a:rPr lang="ja-JP" altLang="en-US" dirty="0">
                <a:latin typeface="Calibri" charset="0"/>
              </a:rPr>
              <a:t>”</a:t>
            </a:r>
            <a:r>
              <a:rPr lang="en-US" dirty="0">
                <a:latin typeface="Calibri" charset="0"/>
              </a:rPr>
              <a:t> a poem by John Saxe (1816-1887) based on an ancient Indian folktale. The parable illustrates how people with limited perspective can be mistaken if they feel they have the whole picture, seeing the elephant as a rope, wall, tree trunk, fan, </a:t>
            </a:r>
            <a:r>
              <a:rPr lang="en-US" dirty="0" smtClean="0">
                <a:latin typeface="Calibri" charset="0"/>
              </a:rPr>
              <a:t>spear </a:t>
            </a:r>
            <a:r>
              <a:rPr lang="en-US" dirty="0">
                <a:latin typeface="Calibri" charset="0"/>
              </a:rPr>
              <a:t>and snake. </a:t>
            </a:r>
          </a:p>
          <a:p>
            <a:pPr eaLnBrk="1" hangingPunct="1">
              <a:spcBef>
                <a:spcPct val="0"/>
              </a:spcBef>
            </a:pPr>
            <a:r>
              <a:rPr lang="en-US" dirty="0">
                <a:latin typeface="Calibri" charset="0"/>
              </a:rPr>
              <a:t>Image (c) Jason Hunt </a:t>
            </a:r>
            <a:r>
              <a:rPr lang="en-US" dirty="0">
                <a:latin typeface="Calibri" charset="0"/>
                <a:hlinkClick r:id="rId3"/>
              </a:rPr>
              <a:t>naturalchild.org/</a:t>
            </a:r>
            <a:r>
              <a:rPr lang="en-US" dirty="0" err="1">
                <a:latin typeface="Calibri" charset="0"/>
                <a:hlinkClick r:id="rId3"/>
              </a:rPr>
              <a:t>jason</a:t>
            </a:r>
            <a:endParaRPr lang="en-US" b="1" dirty="0">
              <a:latin typeface="Calibri" charset="0"/>
            </a:endParaRPr>
          </a:p>
          <a:p>
            <a:pPr eaLnBrk="1" hangingPunct="1">
              <a:spcBef>
                <a:spcPct val="0"/>
              </a:spcBef>
            </a:pPr>
            <a:endParaRPr lang="en-US" dirty="0">
              <a:latin typeface="Calibri" charset="0"/>
            </a:endParaRPr>
          </a:p>
        </p:txBody>
      </p:sp>
      <p:sp>
        <p:nvSpPr>
          <p:cNvPr id="57348" name="Slide Number Placeholder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5A90C9AC-C5B2-FA4D-B00E-D16B94D75A00}" type="slidenum">
              <a:rPr lang="en-US">
                <a:latin typeface="Calibri" charset="0"/>
              </a:rPr>
              <a:pPr eaLnBrk="1" hangingPunct="1"/>
              <a:t>41</a:t>
            </a:fld>
            <a:endParaRPr lang="en-US">
              <a:latin typeface="Calibri" charset="0"/>
            </a:endParaRPr>
          </a:p>
        </p:txBody>
      </p:sp>
    </p:spTree>
    <p:extLst>
      <p:ext uri="{BB962C8B-B14F-4D97-AF65-F5344CB8AC3E}">
        <p14:creationId xmlns:p14="http://schemas.microsoft.com/office/powerpoint/2010/main" val="179712944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5325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b="0" dirty="0">
              <a:latin typeface="Calibri" charset="0"/>
            </a:endParaRPr>
          </a:p>
        </p:txBody>
      </p:sp>
      <p:sp>
        <p:nvSpPr>
          <p:cNvPr id="55300" name="Slide Number Placeholder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1F8EE9C4-8107-3647-B70B-C5AC18319A21}" type="slidenum">
              <a:rPr lang="en-US">
                <a:latin typeface="Calibri" charset="0"/>
              </a:rPr>
              <a:pPr eaLnBrk="1" hangingPunct="1"/>
              <a:t>42</a:t>
            </a:fld>
            <a:endParaRPr lang="en-US">
              <a:latin typeface="Calibri" charset="0"/>
            </a:endParaRPr>
          </a:p>
        </p:txBody>
      </p:sp>
    </p:spTree>
    <p:extLst>
      <p:ext uri="{BB962C8B-B14F-4D97-AF65-F5344CB8AC3E}">
        <p14:creationId xmlns:p14="http://schemas.microsoft.com/office/powerpoint/2010/main" val="388110787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5427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b="0" dirty="0">
              <a:latin typeface="Calibri" charset="0"/>
            </a:endParaRPr>
          </a:p>
        </p:txBody>
      </p:sp>
      <p:sp>
        <p:nvSpPr>
          <p:cNvPr id="56324" name="Slide Number Placeholder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1ABE7218-9426-A542-A739-E17A025C4AA6}" type="slidenum">
              <a:rPr lang="en-US">
                <a:latin typeface="Calibri" charset="0"/>
              </a:rPr>
              <a:pPr eaLnBrk="1" hangingPunct="1"/>
              <a:t>43</a:t>
            </a:fld>
            <a:endParaRPr lang="en-US">
              <a:latin typeface="Calibri" charset="0"/>
            </a:endParaRPr>
          </a:p>
        </p:txBody>
      </p:sp>
    </p:spTree>
    <p:extLst>
      <p:ext uri="{BB962C8B-B14F-4D97-AF65-F5344CB8AC3E}">
        <p14:creationId xmlns:p14="http://schemas.microsoft.com/office/powerpoint/2010/main" val="136144900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563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dirty="0">
              <a:latin typeface="Calibri" charset="0"/>
            </a:endParaRPr>
          </a:p>
        </p:txBody>
      </p:sp>
      <p:sp>
        <p:nvSpPr>
          <p:cNvPr id="58372" name="Slide Number Placeholder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A35F8066-486E-C14A-93B7-313388CA83C9}" type="slidenum">
              <a:rPr lang="en-US">
                <a:latin typeface="Calibri" charset="0"/>
              </a:rPr>
              <a:pPr eaLnBrk="1" hangingPunct="1"/>
              <a:t>44</a:t>
            </a:fld>
            <a:endParaRPr lang="en-US">
              <a:latin typeface="Calibri" charset="0"/>
            </a:endParaRPr>
          </a:p>
        </p:txBody>
      </p:sp>
    </p:spTree>
    <p:extLst>
      <p:ext uri="{BB962C8B-B14F-4D97-AF65-F5344CB8AC3E}">
        <p14:creationId xmlns:p14="http://schemas.microsoft.com/office/powerpoint/2010/main" val="41168862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200">
                <a:solidFill>
                  <a:schemeClr val="tx1"/>
                </a:solidFill>
                <a:latin typeface="Arial" charset="0"/>
                <a:ea typeface="ＭＳ Ｐゴシック" charset="0"/>
                <a:cs typeface="ＭＳ Ｐゴシック" charset="0"/>
              </a:defRPr>
            </a:lvl1pPr>
            <a:lvl2pPr marL="742950" indent="-285750">
              <a:defRPr sz="1200">
                <a:solidFill>
                  <a:schemeClr val="tx1"/>
                </a:solidFill>
                <a:latin typeface="Arial" charset="0"/>
                <a:ea typeface="ＭＳ Ｐゴシック" charset="0"/>
              </a:defRPr>
            </a:lvl2pPr>
            <a:lvl3pPr marL="1143000" indent="-228600">
              <a:defRPr sz="1200">
                <a:solidFill>
                  <a:schemeClr val="tx1"/>
                </a:solidFill>
                <a:latin typeface="Arial" charset="0"/>
                <a:ea typeface="ＭＳ Ｐゴシック" charset="0"/>
              </a:defRPr>
            </a:lvl3pPr>
            <a:lvl4pPr marL="1600200" indent="-228600">
              <a:defRPr sz="1200">
                <a:solidFill>
                  <a:schemeClr val="tx1"/>
                </a:solidFill>
                <a:latin typeface="Arial" charset="0"/>
                <a:ea typeface="ＭＳ Ｐゴシック" charset="0"/>
              </a:defRPr>
            </a:lvl4pPr>
            <a:lvl5pPr marL="2057400" indent="-228600">
              <a:defRPr sz="1200">
                <a:solidFill>
                  <a:schemeClr val="tx1"/>
                </a:solidFill>
                <a:latin typeface="Arial" charset="0"/>
                <a:ea typeface="ＭＳ Ｐゴシック" charset="0"/>
              </a:defRPr>
            </a:lvl5pPr>
            <a:lvl6pPr marL="2514600" indent="-228600" eaLnBrk="0" fontAlgn="base" hangingPunct="0">
              <a:spcBef>
                <a:spcPct val="30000"/>
              </a:spcBef>
              <a:spcAft>
                <a:spcPct val="0"/>
              </a:spcAft>
              <a:defRPr sz="1200">
                <a:solidFill>
                  <a:schemeClr val="tx1"/>
                </a:solidFill>
                <a:latin typeface="Arial" charset="0"/>
                <a:ea typeface="ＭＳ Ｐゴシック" charset="0"/>
              </a:defRPr>
            </a:lvl6pPr>
            <a:lvl7pPr marL="2971800" indent="-228600" eaLnBrk="0" fontAlgn="base" hangingPunct="0">
              <a:spcBef>
                <a:spcPct val="30000"/>
              </a:spcBef>
              <a:spcAft>
                <a:spcPct val="0"/>
              </a:spcAft>
              <a:defRPr sz="1200">
                <a:solidFill>
                  <a:schemeClr val="tx1"/>
                </a:solidFill>
                <a:latin typeface="Arial" charset="0"/>
                <a:ea typeface="ＭＳ Ｐゴシック" charset="0"/>
              </a:defRPr>
            </a:lvl7pPr>
            <a:lvl8pPr marL="3429000" indent="-228600" eaLnBrk="0" fontAlgn="base" hangingPunct="0">
              <a:spcBef>
                <a:spcPct val="30000"/>
              </a:spcBef>
              <a:spcAft>
                <a:spcPct val="0"/>
              </a:spcAft>
              <a:defRPr sz="1200">
                <a:solidFill>
                  <a:schemeClr val="tx1"/>
                </a:solidFill>
                <a:latin typeface="Arial" charset="0"/>
                <a:ea typeface="ＭＳ Ｐゴシック" charset="0"/>
              </a:defRPr>
            </a:lvl8pPr>
            <a:lvl9pPr marL="3886200" indent="-228600" eaLnBrk="0" fontAlgn="base" hangingPunct="0">
              <a:spcBef>
                <a:spcPct val="30000"/>
              </a:spcBef>
              <a:spcAft>
                <a:spcPct val="0"/>
              </a:spcAft>
              <a:defRPr sz="1200">
                <a:solidFill>
                  <a:schemeClr val="tx1"/>
                </a:solidFill>
                <a:latin typeface="Arial" charset="0"/>
                <a:ea typeface="ＭＳ Ｐゴシック" charset="0"/>
              </a:defRPr>
            </a:lvl9pPr>
          </a:lstStyle>
          <a:p>
            <a:fld id="{B70BF428-A3D9-D842-B0DB-BE4C965EACA4}" type="slidenum">
              <a:rPr lang="en-US"/>
              <a:pPr/>
              <a:t>4</a:t>
            </a:fld>
            <a:endParaRPr lang="en-US"/>
          </a:p>
        </p:txBody>
      </p:sp>
      <p:sp>
        <p:nvSpPr>
          <p:cNvPr id="76803" name="Rectangle 2"/>
          <p:cNvSpPr>
            <a:spLocks noGrp="1" noRot="1" noChangeAspect="1" noChangeArrowheads="1" noTextEdit="1"/>
          </p:cNvSpPr>
          <p:nvPr>
            <p:ph type="sldImg"/>
          </p:nvPr>
        </p:nvSpPr>
        <p:spPr>
          <a:ln/>
        </p:spPr>
      </p:sp>
      <p:sp>
        <p:nvSpPr>
          <p:cNvPr id="768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r>
              <a:rPr lang="en-US" dirty="0" smtClean="0"/>
              <a:t>Psychology is the science that studies behavior and the physiological and cognitive processes that underlie it. </a:t>
            </a:r>
          </a:p>
          <a:p>
            <a:pPr eaLnBrk="1" hangingPunct="1"/>
            <a:endParaRPr lang="en-US" dirty="0" smtClean="0"/>
          </a:p>
          <a:p>
            <a:pPr eaLnBrk="1" hangingPunct="1"/>
            <a:r>
              <a:rPr lang="en-US" dirty="0" smtClean="0"/>
              <a:t>It is a profession that applies the accumulated knowledge of this science to practical problems.</a:t>
            </a:r>
          </a:p>
          <a:p>
            <a:pPr eaLnBrk="1" hangingPunct="1"/>
            <a:endParaRPr lang="en-US" dirty="0"/>
          </a:p>
        </p:txBody>
      </p:sp>
    </p:spTree>
    <p:extLst>
      <p:ext uri="{BB962C8B-B14F-4D97-AF65-F5344CB8AC3E}">
        <p14:creationId xmlns:p14="http://schemas.microsoft.com/office/powerpoint/2010/main" val="35330983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Psychological questions</a:t>
            </a:r>
            <a:r>
              <a:rPr lang="en-US" sz="1200" kern="1200" baseline="0" dirty="0" smtClean="0">
                <a:solidFill>
                  <a:schemeClr val="tx1"/>
                </a:solidFill>
                <a:effectLst/>
                <a:latin typeface="+mn-lt"/>
                <a:ea typeface="+mn-ea"/>
                <a:cs typeface="+mn-cs"/>
              </a:rPr>
              <a:t> have been asked since the dawn of civilization, beginning with armchair philosophers</a:t>
            </a:r>
          </a:p>
          <a:p>
            <a:r>
              <a:rPr lang="en-US" sz="1200" kern="1200" baseline="0" dirty="0" smtClean="0">
                <a:solidFill>
                  <a:schemeClr val="tx1"/>
                </a:solidFill>
                <a:effectLst/>
                <a:latin typeface="+mn-lt"/>
                <a:ea typeface="+mn-ea"/>
                <a:cs typeface="+mn-cs"/>
              </a:rPr>
              <a:t>	Plato – memory is a wax tablet</a:t>
            </a:r>
          </a:p>
          <a:p>
            <a:r>
              <a:rPr lang="en-US" sz="1200" kern="1200" baseline="0" dirty="0" smtClean="0">
                <a:solidFill>
                  <a:schemeClr val="tx1"/>
                </a:solidFill>
                <a:effectLst/>
                <a:latin typeface="+mn-lt"/>
                <a:ea typeface="+mn-ea"/>
                <a:cs typeface="+mn-cs"/>
              </a:rPr>
              <a:t>	Aristotle – the heart is the origin of personality and psychic energy; we get sleepy after meals because heat and gas form around the heart</a:t>
            </a:r>
            <a:endParaRPr lang="en-US" sz="1200" kern="1200" dirty="0" smtClean="0">
              <a:solidFill>
                <a:schemeClr val="tx1"/>
              </a:solidFill>
              <a:effectLst/>
              <a:latin typeface="+mn-lt"/>
              <a:ea typeface="+mn-ea"/>
              <a:cs typeface="+mn-cs"/>
            </a:endParaRP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Morton Hunt’s </a:t>
            </a:r>
            <a:r>
              <a:rPr lang="en-US" sz="1200" i="1" kern="1200" dirty="0" smtClean="0">
                <a:solidFill>
                  <a:schemeClr val="tx1"/>
                </a:solidFill>
                <a:effectLst/>
                <a:latin typeface="+mn-lt"/>
                <a:ea typeface="+mn-ea"/>
                <a:cs typeface="+mn-cs"/>
              </a:rPr>
              <a:t>The Story of Psychology </a:t>
            </a:r>
            <a:r>
              <a:rPr lang="en-US" sz="1200" kern="1200" dirty="0" smtClean="0">
                <a:solidFill>
                  <a:schemeClr val="tx1"/>
                </a:solidFill>
                <a:effectLst/>
                <a:latin typeface="+mn-lt"/>
                <a:ea typeface="+mn-ea"/>
                <a:cs typeface="+mn-cs"/>
              </a:rPr>
              <a:t>is a wonderful resource for teaching the history of psychology. This superbly written account includes separate chapters on Wilhelm Wundt, William James, and Sigmund Freud, as well as chapters on major schools such as behaviorism and Gestalt psychology.</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Hunt opens his book with an account of history’s first recorded psychological experiment. In the seventh century B.C, Psamtick I, King of Egypt, wanted to prove the long-held belief that the Egyptians were the most ancient race on earth. He posed the hypothesis that if children had no opportunity to learn a language</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from the people around them, they would spontaneously speak the primal, inborn language of humankind, that is, the natural language of its most ancient people, which Psamtick presumed to be Egyptian.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To test his hypothesis, Psamtick kidnapped two infants of a lower-class mother and ordered a herdsman in a remote area to raise them. The children were to be properly fed and cared</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for but were never to hear anyone speak a word. The experiment worked, although not with the result expected by Psamtick.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One day, when the children were just 2 years old, they ran up to the herdsman as he returned to his cottage from work and cried out “</a:t>
            </a:r>
            <a:r>
              <a:rPr lang="en-US" sz="1200" i="1" kern="1200" dirty="0" err="1" smtClean="0">
                <a:solidFill>
                  <a:schemeClr val="tx1"/>
                </a:solidFill>
                <a:effectLst/>
                <a:latin typeface="+mn-lt"/>
                <a:ea typeface="+mn-ea"/>
                <a:cs typeface="+mn-cs"/>
              </a:rPr>
              <a:t>Becos</a:t>
            </a:r>
            <a:r>
              <a:rPr lang="en-US" sz="1200" i="1" kern="1200" dirty="0" smtClean="0">
                <a:solidFill>
                  <a:schemeClr val="tx1"/>
                </a:solidFill>
                <a:effectLst/>
                <a:latin typeface="+mn-lt"/>
                <a:ea typeface="+mn-ea"/>
                <a:cs typeface="+mn-cs"/>
              </a:rPr>
              <a:t>!</a:t>
            </a:r>
            <a:r>
              <a:rPr lang="en-US" sz="1200" kern="1200" dirty="0" smtClean="0">
                <a:solidFill>
                  <a:schemeClr val="tx1"/>
                </a:solidFill>
                <a:effectLst/>
                <a:latin typeface="+mn-lt"/>
                <a:ea typeface="+mn-ea"/>
                <a:cs typeface="+mn-cs"/>
              </a:rPr>
              <a:t>” Although he did not understand them, when they continued to repeat the word, he reported back to the king. The children were brought to the royal court. When the</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king also heard them say “</a:t>
            </a:r>
            <a:r>
              <a:rPr lang="en-US" sz="1200" i="1" kern="1200" dirty="0" err="1" smtClean="0">
                <a:solidFill>
                  <a:schemeClr val="tx1"/>
                </a:solidFill>
                <a:effectLst/>
                <a:latin typeface="+mn-lt"/>
                <a:ea typeface="+mn-ea"/>
                <a:cs typeface="+mn-cs"/>
              </a:rPr>
              <a:t>Becos</a:t>
            </a:r>
            <a:r>
              <a:rPr lang="en-US" sz="1200" i="1" kern="1200" dirty="0" smtClean="0">
                <a:solidFill>
                  <a:schemeClr val="tx1"/>
                </a:solidFill>
                <a:effectLst/>
                <a:latin typeface="+mn-lt"/>
                <a:ea typeface="+mn-ea"/>
                <a:cs typeface="+mn-cs"/>
              </a:rPr>
              <a:t>,</a:t>
            </a:r>
            <a:r>
              <a:rPr lang="en-US" sz="1200" kern="1200" dirty="0" smtClean="0">
                <a:solidFill>
                  <a:schemeClr val="tx1"/>
                </a:solidFill>
                <a:effectLst/>
                <a:latin typeface="+mn-lt"/>
                <a:ea typeface="+mn-ea"/>
                <a:cs typeface="+mn-cs"/>
              </a:rPr>
              <a:t>” he inquired and learned that </a:t>
            </a:r>
            <a:r>
              <a:rPr lang="en-US" sz="1200" i="1" kern="1200" dirty="0" err="1" smtClean="0">
                <a:solidFill>
                  <a:schemeClr val="tx1"/>
                </a:solidFill>
                <a:effectLst/>
                <a:latin typeface="+mn-lt"/>
                <a:ea typeface="+mn-ea"/>
                <a:cs typeface="+mn-cs"/>
              </a:rPr>
              <a:t>becos</a:t>
            </a:r>
            <a:r>
              <a:rPr lang="en-US" sz="1200" i="1"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was the Phrygian word for bread. To his great disappointment, the king concluded that the Phrygians were an older race than the Egyptians.</a:t>
            </a:r>
          </a:p>
          <a:p>
            <a:r>
              <a:rPr lang="en-US" sz="1200" kern="1200" dirty="0" smtClean="0">
                <a:solidFill>
                  <a:schemeClr val="tx1"/>
                </a:solidFill>
                <a:effectLst/>
                <a:latin typeface="+mn-lt"/>
                <a:ea typeface="+mn-ea"/>
                <a:cs typeface="+mn-cs"/>
              </a:rPr>
              <a:t/>
            </a:r>
            <a:br>
              <a:rPr lang="en-US" sz="1200" kern="1200" dirty="0" smtClean="0">
                <a:solidFill>
                  <a:schemeClr val="tx1"/>
                </a:solidFill>
                <a:effectLst/>
                <a:latin typeface="+mn-lt"/>
                <a:ea typeface="+mn-ea"/>
                <a:cs typeface="+mn-cs"/>
              </a:rPr>
            </a:br>
            <a:endParaRPr lang="en-US" dirty="0"/>
          </a:p>
        </p:txBody>
      </p:sp>
      <p:sp>
        <p:nvSpPr>
          <p:cNvPr id="4" name="Slide Number Placeholder 3"/>
          <p:cNvSpPr>
            <a:spLocks noGrp="1"/>
          </p:cNvSpPr>
          <p:nvPr>
            <p:ph type="sldNum" sz="quarter" idx="10"/>
          </p:nvPr>
        </p:nvSpPr>
        <p:spPr/>
        <p:txBody>
          <a:bodyPr/>
          <a:lstStyle/>
          <a:p>
            <a:fld id="{E67DE2F4-1A34-724B-BF1B-D7A9CEE27E66}" type="slidenum">
              <a:rPr lang="en-US" smtClean="0"/>
              <a:t>5</a:t>
            </a:fld>
            <a:endParaRPr lang="en-US"/>
          </a:p>
        </p:txBody>
      </p:sp>
    </p:spTree>
    <p:extLst>
      <p:ext uri="{BB962C8B-B14F-4D97-AF65-F5344CB8AC3E}">
        <p14:creationId xmlns:p14="http://schemas.microsoft.com/office/powerpoint/2010/main" val="35369835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Wilhelm Wundt</a:t>
            </a:r>
          </a:p>
          <a:p>
            <a:endParaRPr lang="en-US" dirty="0" smtClean="0"/>
          </a:p>
          <a:p>
            <a:r>
              <a:rPr lang="en-US" dirty="0" smtClean="0"/>
              <a:t>Thought philosophers could only go so far, established first psychological laboratory at the University of Leipzig</a:t>
            </a:r>
            <a:r>
              <a:rPr lang="en-US" baseline="0" dirty="0" smtClean="0"/>
              <a:t> in 1879</a:t>
            </a:r>
            <a:endParaRPr lang="en-US" dirty="0"/>
          </a:p>
        </p:txBody>
      </p:sp>
      <p:sp>
        <p:nvSpPr>
          <p:cNvPr id="4" name="Slide Number Placeholder 3"/>
          <p:cNvSpPr>
            <a:spLocks noGrp="1"/>
          </p:cNvSpPr>
          <p:nvPr>
            <p:ph type="sldNum" sz="quarter" idx="10"/>
          </p:nvPr>
        </p:nvSpPr>
        <p:spPr/>
        <p:txBody>
          <a:bodyPr/>
          <a:lstStyle/>
          <a:p>
            <a:fld id="{E67DE2F4-1A34-724B-BF1B-D7A9CEE27E66}" type="slidenum">
              <a:rPr lang="en-US" smtClean="0"/>
              <a:t>6</a:t>
            </a:fld>
            <a:endParaRPr lang="en-US"/>
          </a:p>
        </p:txBody>
      </p:sp>
    </p:spTree>
    <p:extLst>
      <p:ext uri="{BB962C8B-B14F-4D97-AF65-F5344CB8AC3E}">
        <p14:creationId xmlns:p14="http://schemas.microsoft.com/office/powerpoint/2010/main" val="41609522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Wundt wanted to distill the mind</a:t>
            </a:r>
            <a:r>
              <a:rPr lang="en-US" baseline="0" dirty="0" smtClean="0"/>
              <a:t> down to its most basic elements or structures</a:t>
            </a:r>
          </a:p>
          <a:p>
            <a:r>
              <a:rPr lang="en-US" baseline="0" dirty="0" smtClean="0"/>
              <a:t>Establish fundamental relations or structures that could be used to explain all behavior</a:t>
            </a:r>
          </a:p>
          <a:p>
            <a:r>
              <a:rPr lang="en-US" baseline="0" dirty="0" smtClean="0"/>
              <a:t>He was interested in “</a:t>
            </a:r>
            <a:r>
              <a:rPr lang="en-US" dirty="0" smtClean="0"/>
              <a:t>Introspection”</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63DC2A3F-453F-9A42-9532-A67BDC40CC24}" type="slidenum">
              <a:rPr lang="en-US" smtClean="0"/>
              <a:t>7</a:t>
            </a:fld>
            <a:endParaRPr lang="en-US"/>
          </a:p>
        </p:txBody>
      </p:sp>
    </p:spTree>
    <p:extLst>
      <p:ext uri="{BB962C8B-B14F-4D97-AF65-F5344CB8AC3E}">
        <p14:creationId xmlns:p14="http://schemas.microsoft.com/office/powerpoint/2010/main" val="22265413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789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dirty="0" smtClean="0"/>
              <a:t>People were asked to listen</a:t>
            </a:r>
            <a:r>
              <a:rPr lang="en-US" baseline="0" dirty="0" smtClean="0"/>
              <a:t> </a:t>
            </a:r>
            <a:r>
              <a:rPr lang="en-US" dirty="0" smtClean="0"/>
              <a:t>to a ball hit a platform</a:t>
            </a:r>
            <a:r>
              <a:rPr lang="en-US" baseline="0" dirty="0" smtClean="0"/>
              <a:t> and</a:t>
            </a:r>
            <a:r>
              <a:rPr lang="en-US" dirty="0" smtClean="0"/>
              <a:t> then hit telegraph key as quickly as possible.</a:t>
            </a:r>
          </a:p>
          <a:p>
            <a:r>
              <a:rPr lang="en-US" dirty="0" smtClean="0"/>
              <a:t>Either: once they heard it or they had a conscious</a:t>
            </a:r>
            <a:r>
              <a:rPr lang="en-US" baseline="0" dirty="0" smtClean="0"/>
              <a:t> awareness that they heard it </a:t>
            </a:r>
            <a:endParaRPr lang="en-US" dirty="0" smtClean="0"/>
          </a:p>
          <a:p>
            <a:r>
              <a:rPr lang="en-US" dirty="0" smtClean="0"/>
              <a:t>Interested</a:t>
            </a:r>
            <a:r>
              <a:rPr lang="en-US" baseline="0" dirty="0" smtClean="0"/>
              <a:t> in consciousness</a:t>
            </a:r>
          </a:p>
          <a:p>
            <a:r>
              <a:rPr lang="en-US" baseline="0" dirty="0" smtClean="0"/>
              <a:t>Took 1/10 of a second when pressing the key after hearing ball hit the platform</a:t>
            </a:r>
          </a:p>
          <a:p>
            <a:r>
              <a:rPr lang="en-US" baseline="0" dirty="0" smtClean="0"/>
              <a:t>Took 2/10 of a second when pressing after consciously aware of hearing it</a:t>
            </a:r>
          </a:p>
          <a:p>
            <a:pPr eaLnBrk="1" hangingPunct="1">
              <a:spcBef>
                <a:spcPct val="0"/>
              </a:spcBef>
            </a:pPr>
            <a:endParaRPr lang="en-US" altLang="en-US" dirty="0" smtClean="0"/>
          </a:p>
        </p:txBody>
      </p:sp>
      <p:sp>
        <p:nvSpPr>
          <p:cNvPr id="39940" name="Slide Number Placeholder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0076A355-F159-4BCC-AB3C-B5783EB34EB9}" type="slidenum">
              <a:rPr lang="en-US" smtClean="0"/>
              <a:pPr fontAlgn="base">
                <a:spcBef>
                  <a:spcPct val="0"/>
                </a:spcBef>
                <a:spcAft>
                  <a:spcPct val="0"/>
                </a:spcAft>
                <a:defRPr/>
              </a:pPr>
              <a:t>8</a:t>
            </a:fld>
            <a:endParaRPr lang="en-US" smtClean="0"/>
          </a:p>
        </p:txBody>
      </p:sp>
    </p:spTree>
    <p:extLst>
      <p:ext uri="{BB962C8B-B14F-4D97-AF65-F5344CB8AC3E}">
        <p14:creationId xmlns:p14="http://schemas.microsoft.com/office/powerpoint/2010/main" val="15855483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Then psychology was organized into </a:t>
            </a:r>
            <a:r>
              <a:rPr lang="en-US" baseline="0" dirty="0" smtClean="0"/>
              <a:t>two parts: </a:t>
            </a:r>
            <a:r>
              <a:rPr lang="en-US" baseline="0" dirty="0" smtClean="0"/>
              <a:t>Structuralism and functionalism </a:t>
            </a:r>
            <a:endParaRPr lang="en-US" dirty="0" smtClean="0"/>
          </a:p>
          <a:p>
            <a:endParaRPr lang="en-US" dirty="0"/>
          </a:p>
        </p:txBody>
      </p:sp>
      <p:sp>
        <p:nvSpPr>
          <p:cNvPr id="4" name="Slide Number Placeholder 3"/>
          <p:cNvSpPr>
            <a:spLocks noGrp="1"/>
          </p:cNvSpPr>
          <p:nvPr>
            <p:ph type="sldNum" sz="quarter" idx="10"/>
          </p:nvPr>
        </p:nvSpPr>
        <p:spPr/>
        <p:txBody>
          <a:bodyPr/>
          <a:lstStyle/>
          <a:p>
            <a:fld id="{63DC2A3F-453F-9A42-9532-A67BDC40CC24}" type="slidenum">
              <a:rPr lang="en-US" smtClean="0"/>
              <a:t>10</a:t>
            </a:fld>
            <a:endParaRPr lang="en-US"/>
          </a:p>
        </p:txBody>
      </p:sp>
    </p:spTree>
    <p:extLst>
      <p:ext uri="{BB962C8B-B14F-4D97-AF65-F5344CB8AC3E}">
        <p14:creationId xmlns:p14="http://schemas.microsoft.com/office/powerpoint/2010/main" val="10179687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1" kern="1200" dirty="0" smtClean="0">
                <a:solidFill>
                  <a:schemeClr val="tx1"/>
                </a:solidFill>
                <a:latin typeface="+mn-lt"/>
                <a:ea typeface="+mn-ea"/>
                <a:cs typeface="+mn-cs"/>
              </a:rPr>
              <a:t>Introspection</a:t>
            </a:r>
            <a:r>
              <a:rPr lang="en-US" sz="1200" i="0" kern="1200" dirty="0" smtClean="0">
                <a:solidFill>
                  <a:schemeClr val="tx1"/>
                </a:solidFill>
                <a:latin typeface="+mn-lt"/>
                <a:ea typeface="+mn-ea"/>
                <a:cs typeface="+mn-cs"/>
              </a:rPr>
              <a:t> </a:t>
            </a:r>
            <a:r>
              <a:rPr lang="en-US" sz="1200" i="0" kern="1200" dirty="0" smtClean="0">
                <a:solidFill>
                  <a:schemeClr val="tx1"/>
                </a:solidFill>
                <a:latin typeface="+mn-lt"/>
                <a:ea typeface="+mn-ea"/>
                <a:cs typeface="+mn-cs"/>
              </a:rPr>
              <a:t>(looking inward):</a:t>
            </a:r>
            <a:r>
              <a:rPr lang="en-US" sz="1200" i="0" kern="1200" baseline="0" dirty="0" smtClean="0">
                <a:solidFill>
                  <a:schemeClr val="tx1"/>
                </a:solidFill>
                <a:latin typeface="+mn-lt"/>
                <a:ea typeface="+mn-ea"/>
                <a:cs typeface="+mn-cs"/>
              </a:rPr>
              <a:t> </a:t>
            </a:r>
            <a:r>
              <a:rPr lang="en-US" sz="1200" i="0" kern="1200" dirty="0" smtClean="0">
                <a:solidFill>
                  <a:schemeClr val="tx1"/>
                </a:solidFill>
                <a:latin typeface="+mn-lt"/>
                <a:ea typeface="+mn-ea"/>
                <a:cs typeface="+mn-cs"/>
              </a:rPr>
              <a:t> training them to report elements of their experience as they looked at a rose, listened to a metronome, smelled a scent, or tasted a substance. What were their immediate sensations, their images, their feelings? And how did these relate to one another</a:t>
            </a:r>
            <a:endParaRPr lang="en-US" dirty="0"/>
          </a:p>
        </p:txBody>
      </p:sp>
      <p:sp>
        <p:nvSpPr>
          <p:cNvPr id="4" name="Slide Number Placeholder 3"/>
          <p:cNvSpPr>
            <a:spLocks noGrp="1"/>
          </p:cNvSpPr>
          <p:nvPr>
            <p:ph type="sldNum" sz="quarter" idx="10"/>
          </p:nvPr>
        </p:nvSpPr>
        <p:spPr/>
        <p:txBody>
          <a:bodyPr/>
          <a:lstStyle/>
          <a:p>
            <a:fld id="{63DC2A3F-453F-9A42-9532-A67BDC40CC24}" type="slidenum">
              <a:rPr lang="en-US" smtClean="0"/>
              <a:t>11</a:t>
            </a:fld>
            <a:endParaRPr lang="en-US"/>
          </a:p>
        </p:txBody>
      </p:sp>
    </p:spTree>
    <p:extLst>
      <p:ext uri="{BB962C8B-B14F-4D97-AF65-F5344CB8AC3E}">
        <p14:creationId xmlns:p14="http://schemas.microsoft.com/office/powerpoint/2010/main" val="14561143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371600"/>
            <a:ext cx="7848600" cy="1927225"/>
          </a:xfrm>
        </p:spPr>
        <p:txBody>
          <a:bodyPr anchor="b">
            <a:noAutofit/>
          </a:bodyPr>
          <a:lstStyle>
            <a:lvl1pPr>
              <a:defRPr sz="5400" cap="all" baseline="0"/>
            </a:lvl1pPr>
          </a:lstStyle>
          <a:p>
            <a:r>
              <a:rPr lang="en-US" smtClean="0"/>
              <a:t>Click to edit Master title style</a:t>
            </a:r>
            <a:endParaRPr lang="en-US" dirty="0"/>
          </a:p>
        </p:txBody>
      </p:sp>
      <p:sp>
        <p:nvSpPr>
          <p:cNvPr id="3" name="Subtitle 2"/>
          <p:cNvSpPr>
            <a:spLocks noGrp="1"/>
          </p:cNvSpPr>
          <p:nvPr>
            <p:ph type="subTitle" idx="1"/>
          </p:nvPr>
        </p:nvSpPr>
        <p:spPr>
          <a:xfrm>
            <a:off x="685800" y="3505200"/>
            <a:ext cx="6400800" cy="1752600"/>
          </a:xfrm>
        </p:spPr>
        <p:txBody>
          <a:bodyPr/>
          <a:lstStyle>
            <a:lvl1pPr marL="0" indent="0" algn="l">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EC033507-2EB7-D443-84D2-02B7648DAE61}" type="datetimeFigureOut">
              <a:rPr lang="en-US" smtClean="0"/>
              <a:t>9/6/2016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4BC4CFD-D52C-F64D-BD24-21AC12A3EA85}" type="slidenum">
              <a:rPr lang="en-US" smtClean="0"/>
              <a:t>‹#›</a:t>
            </a:fld>
            <a:endParaRPr lang="en-US"/>
          </a:p>
        </p:txBody>
      </p:sp>
      <p:cxnSp>
        <p:nvCxnSpPr>
          <p:cNvPr id="8" name="Straight Connector 7"/>
          <p:cNvCxnSpPr/>
          <p:nvPr/>
        </p:nvCxnSpPr>
        <p:spPr>
          <a:xfrm>
            <a:off x="685800" y="3398520"/>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C033507-2EB7-D443-84D2-02B7648DAE61}" type="datetimeFigureOut">
              <a:rPr lang="en-US" smtClean="0"/>
              <a:t>9/6/2016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4BC4CFD-D52C-F64D-BD24-21AC12A3EA85}"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609600"/>
            <a:ext cx="2057400" cy="5867400"/>
          </a:xfrm>
        </p:spPr>
        <p:txBody>
          <a:bodyPr vert="eaVert" anchor="b"/>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609600"/>
            <a:ext cx="6019800" cy="5867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C033507-2EB7-D443-84D2-02B7648DAE61}" type="datetimeFigureOut">
              <a:rPr lang="en-US" smtClean="0"/>
              <a:t>9/6/2016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4BC4CFD-D52C-F64D-BD24-21AC12A3EA85}"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457200" y="6245225"/>
            <a:ext cx="2133600" cy="476250"/>
          </a:xfrm>
        </p:spPr>
        <p:txBody>
          <a:bodyPr rtlCol="0"/>
          <a:lstStyle>
            <a:lvl1pPr fontAlgn="auto">
              <a:spcBef>
                <a:spcPts val="0"/>
              </a:spcBef>
              <a:spcAft>
                <a:spcPts val="0"/>
              </a:spcAft>
              <a:defRPr>
                <a:solidFill>
                  <a:schemeClr val="tx1">
                    <a:tint val="75000"/>
                  </a:schemeClr>
                </a:solidFill>
                <a:latin typeface="+mn-lt"/>
                <a:ea typeface="+mn-ea"/>
                <a:cs typeface="+mn-cs"/>
              </a:defRPr>
            </a:lvl1pPr>
          </a:lstStyle>
          <a:p>
            <a:pPr>
              <a:defRPr/>
            </a:pPr>
            <a:endParaRPr lang="en-US"/>
          </a:p>
        </p:txBody>
      </p:sp>
      <p:sp>
        <p:nvSpPr>
          <p:cNvPr id="6" name="Footer Placeholder 5"/>
          <p:cNvSpPr>
            <a:spLocks noGrp="1"/>
          </p:cNvSpPr>
          <p:nvPr>
            <p:ph type="ftr" sz="quarter" idx="11"/>
          </p:nvPr>
        </p:nvSpPr>
        <p:spPr>
          <a:xfrm>
            <a:off x="3124200" y="6245225"/>
            <a:ext cx="2895600" cy="476250"/>
          </a:xfr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6245225"/>
            <a:ext cx="2133600" cy="476250"/>
          </a:xfrm>
        </p:spPr>
        <p:txBody>
          <a:bodyPr/>
          <a:lstStyle>
            <a:lvl1pPr>
              <a:defRPr/>
            </a:lvl1pPr>
          </a:lstStyle>
          <a:p>
            <a:fld id="{7B7E2108-4AEB-D041-A6A0-A8C5C8700D8E}" type="slidenum">
              <a:rPr lang="en-US"/>
              <a:pPr/>
              <a:t>‹#›</a:t>
            </a:fld>
            <a:endParaRPr lang="en-US"/>
          </a:p>
        </p:txBody>
      </p:sp>
    </p:spTree>
    <p:extLst>
      <p:ext uri="{BB962C8B-B14F-4D97-AF65-F5344CB8AC3E}">
        <p14:creationId xmlns:p14="http://schemas.microsoft.com/office/powerpoint/2010/main" val="18016151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C033507-2EB7-D443-84D2-02B7648DAE61}" type="datetimeFigureOut">
              <a:rPr lang="en-US" smtClean="0"/>
              <a:t>9/6/2016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4BC4CFD-D52C-F64D-BD24-21AC12A3EA85}"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2362200"/>
            <a:ext cx="7772400" cy="2200275"/>
          </a:xfrm>
        </p:spPr>
        <p:txBody>
          <a:bodyPr anchor="b">
            <a:normAutofit/>
          </a:bodyPr>
          <a:lstStyle>
            <a:lvl1pPr algn="l">
              <a:defRPr sz="48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722313" y="4626864"/>
            <a:ext cx="7772400" cy="1500187"/>
          </a:xfrm>
        </p:spPr>
        <p:txBody>
          <a:bodyPr anchor="t">
            <a:normAutofit/>
          </a:bodyPr>
          <a:lstStyle>
            <a:lvl1pPr marL="0" indent="0">
              <a:buNone/>
              <a:defRPr sz="24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C033507-2EB7-D443-84D2-02B7648DAE61}" type="datetimeFigureOut">
              <a:rPr lang="en-US" smtClean="0"/>
              <a:t>9/6/2016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4BC4CFD-D52C-F64D-BD24-21AC12A3EA85}" type="slidenum">
              <a:rPr lang="en-US" smtClean="0"/>
              <a:t>‹#›</a:t>
            </a:fld>
            <a:endParaRPr lang="en-US"/>
          </a:p>
        </p:txBody>
      </p:sp>
      <p:cxnSp>
        <p:nvCxnSpPr>
          <p:cNvPr id="7" name="Straight Connector 6"/>
          <p:cNvCxnSpPr/>
          <p:nvPr/>
        </p:nvCxnSpPr>
        <p:spPr>
          <a:xfrm>
            <a:off x="731520" y="4599432"/>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EC033507-2EB7-D443-84D2-02B7648DAE61}" type="datetimeFigureOut">
              <a:rPr lang="en-US" smtClean="0"/>
              <a:t>9/6/2016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4BC4CFD-D52C-F64D-BD24-21AC12A3EA85}"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45720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75488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75488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EC033507-2EB7-D443-84D2-02B7648DAE61}" type="datetimeFigureOut">
              <a:rPr lang="en-US" smtClean="0"/>
              <a:t>9/6/2016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4BC4CFD-D52C-F64D-BD24-21AC12A3EA85}" type="slidenum">
              <a:rPr lang="en-US" smtClean="0"/>
              <a:t>‹#›</a:t>
            </a:fld>
            <a:endParaRPr lang="en-US"/>
          </a:p>
        </p:txBody>
      </p:sp>
      <p:cxnSp>
        <p:nvCxnSpPr>
          <p:cNvPr id="11" name="Straight Connector 10"/>
          <p:cNvCxnSpPr/>
          <p:nvPr/>
        </p:nvCxnSpPr>
        <p:spPr>
          <a:xfrm rot="5400000">
            <a:off x="2217817" y="4045823"/>
            <a:ext cx="4709160" cy="79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EC033507-2EB7-D443-84D2-02B7648DAE61}" type="datetimeFigureOut">
              <a:rPr lang="en-US" smtClean="0"/>
              <a:t>9/6/2016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4BC4CFD-D52C-F64D-BD24-21AC12A3EA85}"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C033507-2EB7-D443-84D2-02B7648DAE61}" type="datetimeFigureOut">
              <a:rPr lang="en-US" smtClean="0"/>
              <a:t>9/6/2016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4BC4CFD-D52C-F64D-BD24-21AC12A3EA85}"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080"/>
            <a:ext cx="2139696" cy="1261872"/>
          </a:xfrm>
        </p:spPr>
        <p:txBody>
          <a:bodyPr anchor="b">
            <a:noAutofit/>
          </a:bodyPr>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2971800" y="792080"/>
            <a:ext cx="5715000" cy="55778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1" y="2130552"/>
            <a:ext cx="2139696" cy="424361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C033507-2EB7-D443-84D2-02B7648DAE61}" type="datetimeFigureOut">
              <a:rPr lang="en-US" smtClean="0"/>
              <a:t>9/6/2016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4BC4CFD-D52C-F64D-BD24-21AC12A3EA85}" type="slidenum">
              <a:rPr lang="en-US" smtClean="0"/>
              <a:t>‹#›</a:t>
            </a:fld>
            <a:endParaRPr lang="en-US"/>
          </a:p>
        </p:txBody>
      </p:sp>
      <p:cxnSp>
        <p:nvCxnSpPr>
          <p:cNvPr id="9" name="Straight Connector 8"/>
          <p:cNvCxnSpPr/>
          <p:nvPr/>
        </p:nvCxnSpPr>
        <p:spPr>
          <a:xfrm rot="5400000">
            <a:off x="-13116" y="3580206"/>
            <a:ext cx="557784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480"/>
            <a:ext cx="2142680" cy="1264920"/>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p:cNvSpPr>
          <p:nvPr>
            <p:ph type="pic" idx="1"/>
          </p:nvPr>
        </p:nvSpPr>
        <p:spPr>
          <a:xfrm>
            <a:off x="2858610" y="838201"/>
            <a:ext cx="5904390" cy="5500456"/>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457200" y="2133600"/>
            <a:ext cx="2139696" cy="424281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C033507-2EB7-D443-84D2-02B7648DAE61}" type="datetimeFigureOut">
              <a:rPr lang="en-US" smtClean="0"/>
              <a:t>9/6/2016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4BC4CFD-D52C-F64D-BD24-21AC12A3EA85}"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a:xfrm>
            <a:off x="0" y="220786"/>
            <a:ext cx="9144000" cy="2286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457200" y="533400"/>
            <a:ext cx="8229600" cy="99060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600200"/>
            <a:ext cx="8229600" cy="4876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Rectangle 6"/>
          <p:cNvSpPr/>
          <p:nvPr/>
        </p:nvSpPr>
        <p:spPr>
          <a:xfrm>
            <a:off x="0" y="0"/>
            <a:ext cx="9144000" cy="365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2"/>
          </p:nvPr>
        </p:nvSpPr>
        <p:spPr>
          <a:xfrm>
            <a:off x="457200" y="18288"/>
            <a:ext cx="2895600" cy="329184"/>
          </a:xfrm>
          <a:prstGeom prst="rect">
            <a:avLst/>
          </a:prstGeom>
        </p:spPr>
        <p:txBody>
          <a:bodyPr vert="horz" lIns="91440" tIns="45720" rIns="91440" bIns="45720" rtlCol="0" anchor="ctr"/>
          <a:lstStyle>
            <a:lvl1pPr algn="l">
              <a:defRPr sz="1200">
                <a:solidFill>
                  <a:srgbClr val="FFFFFF"/>
                </a:solidFill>
              </a:defRPr>
            </a:lvl1pPr>
          </a:lstStyle>
          <a:p>
            <a:fld id="{EC033507-2EB7-D443-84D2-02B7648DAE61}" type="datetimeFigureOut">
              <a:rPr lang="en-US" smtClean="0"/>
              <a:t>9/6/2016</a:t>
            </a:fld>
            <a:endParaRPr lang="en-US"/>
          </a:p>
        </p:txBody>
      </p:sp>
      <p:sp>
        <p:nvSpPr>
          <p:cNvPr id="5" name="Footer Placeholder 4"/>
          <p:cNvSpPr>
            <a:spLocks noGrp="1"/>
          </p:cNvSpPr>
          <p:nvPr>
            <p:ph type="ftr" sz="quarter" idx="3"/>
          </p:nvPr>
        </p:nvSpPr>
        <p:spPr>
          <a:xfrm>
            <a:off x="3429000" y="18288"/>
            <a:ext cx="4114800" cy="329184"/>
          </a:xfrm>
          <a:prstGeom prst="rect">
            <a:avLst/>
          </a:prstGeom>
        </p:spPr>
        <p:txBody>
          <a:bodyPr vert="horz" lIns="91440" tIns="45720" rIns="91440" bIns="45720" rtlCol="0" anchor="ctr"/>
          <a:lstStyle>
            <a:lvl1pPr algn="ctr">
              <a:defRPr sz="1200">
                <a:solidFill>
                  <a:srgbClr val="FFFFFF"/>
                </a:solidFill>
              </a:defRPr>
            </a:lvl1pPr>
          </a:lstStyle>
          <a:p>
            <a:endParaRPr lang="en-US"/>
          </a:p>
        </p:txBody>
      </p:sp>
      <p:sp>
        <p:nvSpPr>
          <p:cNvPr id="6" name="Slide Number Placeholder 5"/>
          <p:cNvSpPr>
            <a:spLocks noGrp="1"/>
          </p:cNvSpPr>
          <p:nvPr>
            <p:ph type="sldNum" sz="quarter" idx="4"/>
          </p:nvPr>
        </p:nvSpPr>
        <p:spPr>
          <a:xfrm>
            <a:off x="7620000" y="18288"/>
            <a:ext cx="1066800" cy="329184"/>
          </a:xfrm>
          <a:prstGeom prst="rect">
            <a:avLst/>
          </a:prstGeom>
        </p:spPr>
        <p:txBody>
          <a:bodyPr vert="horz" lIns="91440" tIns="45720" rIns="91440" bIns="45720" rtlCol="0" anchor="ctr"/>
          <a:lstStyle>
            <a:lvl1pPr algn="l">
              <a:defRPr sz="1400" b="1">
                <a:solidFill>
                  <a:srgbClr val="FFFFFF"/>
                </a:solidFill>
              </a:defRPr>
            </a:lvl1pPr>
          </a:lstStyle>
          <a:p>
            <a:fld id="{24BC4CFD-D52C-F64D-BD24-21AC12A3EA85}"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l" defTabSz="914400" rtl="0" eaLnBrk="1" latinLnBrk="0" hangingPunct="1">
        <a:spcBef>
          <a:spcPct val="0"/>
        </a:spcBef>
        <a:buNone/>
        <a:defRPr sz="4000" kern="1200" spc="-100" baseline="0">
          <a:solidFill>
            <a:schemeClr val="tx2"/>
          </a:solidFill>
          <a:latin typeface="+mj-lt"/>
          <a:ea typeface="+mj-ea"/>
          <a:cs typeface="+mj-cs"/>
        </a:defRPr>
      </a:lvl1pPr>
    </p:titleStyle>
    <p:body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1.jpeg"/></Relationships>
</file>

<file path=ppt/slides/_rels/slide14.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7.jpg"/></Relationships>
</file>

<file path=ppt/slides/_rels/slide19.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3.jpe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hyperlink" Target="http://www.apa.org/pubs/books/4600100.aspx"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algn="ctr"/>
            <a:r>
              <a:rPr lang="en-US" dirty="0" smtClean="0"/>
              <a:t>Introductory psychology</a:t>
            </a:r>
            <a:br>
              <a:rPr lang="en-US" dirty="0" smtClean="0"/>
            </a:br>
            <a:r>
              <a:rPr lang="en-US" dirty="0" smtClean="0"/>
              <a:t>(module 1)</a:t>
            </a:r>
            <a:endParaRPr lang="en-US" dirty="0"/>
          </a:p>
        </p:txBody>
      </p:sp>
      <p:sp>
        <p:nvSpPr>
          <p:cNvPr id="3" name="Subtitle 2"/>
          <p:cNvSpPr>
            <a:spLocks noGrp="1"/>
          </p:cNvSpPr>
          <p:nvPr>
            <p:ph type="subTitle" idx="1"/>
          </p:nvPr>
        </p:nvSpPr>
        <p:spPr>
          <a:xfrm>
            <a:off x="1525491" y="3441933"/>
            <a:ext cx="6400800" cy="1752600"/>
          </a:xfrm>
        </p:spPr>
        <p:txBody>
          <a:bodyPr>
            <a:normAutofit/>
          </a:bodyPr>
          <a:lstStyle/>
          <a:p>
            <a:pPr algn="ctr"/>
            <a:r>
              <a:rPr lang="en-US" sz="2800" dirty="0" smtClean="0"/>
              <a:t>Prof: Dr. Doe Buchli</a:t>
            </a:r>
          </a:p>
          <a:p>
            <a:pPr algn="ctr"/>
            <a:r>
              <a:rPr lang="en-US" sz="2800" dirty="0" smtClean="0"/>
              <a:t>Fall 2016</a:t>
            </a:r>
          </a:p>
          <a:p>
            <a:pPr algn="ctr"/>
            <a:r>
              <a:rPr lang="en-US" sz="2800" dirty="0" smtClean="0"/>
              <a:t>Mercer University</a:t>
            </a:r>
            <a:endParaRPr lang="en-US" sz="2800" dirty="0"/>
          </a:p>
        </p:txBody>
      </p:sp>
    </p:spTree>
    <p:extLst>
      <p:ext uri="{BB962C8B-B14F-4D97-AF65-F5344CB8AC3E}">
        <p14:creationId xmlns:p14="http://schemas.microsoft.com/office/powerpoint/2010/main" val="250888974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274638"/>
            <a:ext cx="8229600" cy="1671830"/>
          </a:xfrm>
        </p:spPr>
        <p:txBody>
          <a:bodyPr>
            <a:normAutofit/>
          </a:bodyPr>
          <a:lstStyle/>
          <a:p>
            <a:r>
              <a:rPr lang="en-US" dirty="0" smtClean="0"/>
              <a:t>Two main “Schools of Thought”</a:t>
            </a:r>
            <a:br>
              <a:rPr lang="en-US" dirty="0" smtClean="0"/>
            </a:br>
            <a:endParaRPr lang="en-US" sz="3600" dirty="0"/>
          </a:p>
        </p:txBody>
      </p:sp>
      <p:sp>
        <p:nvSpPr>
          <p:cNvPr id="6" name="Content Placeholder 5"/>
          <p:cNvSpPr>
            <a:spLocks noGrp="1"/>
          </p:cNvSpPr>
          <p:nvPr>
            <p:ph sz="half" idx="2"/>
          </p:nvPr>
        </p:nvSpPr>
        <p:spPr>
          <a:xfrm>
            <a:off x="286871" y="2639277"/>
            <a:ext cx="4497388" cy="3486885"/>
          </a:xfrm>
        </p:spPr>
        <p:txBody>
          <a:bodyPr/>
          <a:lstStyle/>
          <a:p>
            <a:pPr marL="0" indent="0">
              <a:buNone/>
            </a:pPr>
            <a:r>
              <a:rPr lang="en-US" sz="5400" dirty="0"/>
              <a:t>Structuralism </a:t>
            </a:r>
          </a:p>
          <a:p>
            <a:endParaRPr lang="en-US" dirty="0"/>
          </a:p>
        </p:txBody>
      </p:sp>
      <p:sp>
        <p:nvSpPr>
          <p:cNvPr id="8" name="Content Placeholder 7"/>
          <p:cNvSpPr>
            <a:spLocks noGrp="1"/>
          </p:cNvSpPr>
          <p:nvPr>
            <p:ph sz="quarter" idx="4"/>
          </p:nvPr>
        </p:nvSpPr>
        <p:spPr>
          <a:xfrm>
            <a:off x="4784259" y="2639276"/>
            <a:ext cx="4877075" cy="3486886"/>
          </a:xfrm>
        </p:spPr>
        <p:txBody>
          <a:bodyPr>
            <a:normAutofit/>
          </a:bodyPr>
          <a:lstStyle/>
          <a:p>
            <a:pPr marL="0" indent="0">
              <a:buNone/>
            </a:pPr>
            <a:r>
              <a:rPr lang="en-US" sz="5400" dirty="0"/>
              <a:t>Functionalism </a:t>
            </a:r>
          </a:p>
        </p:txBody>
      </p:sp>
      <p:sp>
        <p:nvSpPr>
          <p:cNvPr id="9" name="TextBox 8"/>
          <p:cNvSpPr txBox="1"/>
          <p:nvPr/>
        </p:nvSpPr>
        <p:spPr>
          <a:xfrm>
            <a:off x="1231766" y="5014629"/>
            <a:ext cx="7545655" cy="646331"/>
          </a:xfrm>
          <a:prstGeom prst="rect">
            <a:avLst/>
          </a:prstGeom>
          <a:noFill/>
        </p:spPr>
        <p:txBody>
          <a:bodyPr wrap="none" rtlCol="0">
            <a:spAutoFit/>
          </a:bodyPr>
          <a:lstStyle/>
          <a:p>
            <a:r>
              <a:rPr lang="en-US" sz="3600" dirty="0"/>
              <a:t>late 19</a:t>
            </a:r>
            <a:r>
              <a:rPr lang="en-US" sz="3600" baseline="30000" dirty="0"/>
              <a:t>th</a:t>
            </a:r>
            <a:r>
              <a:rPr lang="en-US" sz="3600" dirty="0"/>
              <a:t> </a:t>
            </a:r>
            <a:r>
              <a:rPr lang="en-US" sz="3600" dirty="0" smtClean="0"/>
              <a:t>                early </a:t>
            </a:r>
            <a:r>
              <a:rPr lang="en-US" sz="3600" dirty="0"/>
              <a:t>20</a:t>
            </a:r>
            <a:r>
              <a:rPr lang="en-US" sz="3600" baseline="30000" dirty="0"/>
              <a:t>th</a:t>
            </a:r>
            <a:r>
              <a:rPr lang="en-US" sz="3600" dirty="0"/>
              <a:t> century</a:t>
            </a:r>
          </a:p>
        </p:txBody>
      </p:sp>
    </p:spTree>
    <p:extLst>
      <p:ext uri="{BB962C8B-B14F-4D97-AF65-F5344CB8AC3E}">
        <p14:creationId xmlns:p14="http://schemas.microsoft.com/office/powerpoint/2010/main" val="204688186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Structuralism</a:t>
            </a:r>
            <a:endParaRPr lang="en-US" dirty="0"/>
          </a:p>
        </p:txBody>
      </p:sp>
      <p:sp>
        <p:nvSpPr>
          <p:cNvPr id="3" name="Content Placeholder 2"/>
          <p:cNvSpPr>
            <a:spLocks noGrp="1"/>
          </p:cNvSpPr>
          <p:nvPr>
            <p:ph idx="1"/>
          </p:nvPr>
        </p:nvSpPr>
        <p:spPr>
          <a:xfrm>
            <a:off x="457200" y="1600200"/>
            <a:ext cx="6801213" cy="4525963"/>
          </a:xfrm>
        </p:spPr>
        <p:txBody>
          <a:bodyPr>
            <a:normAutofit/>
          </a:bodyPr>
          <a:lstStyle/>
          <a:p>
            <a:r>
              <a:rPr lang="en-US" dirty="0" smtClean="0"/>
              <a:t>Goal: </a:t>
            </a:r>
            <a:r>
              <a:rPr lang="en-US" dirty="0" smtClean="0"/>
              <a:t>To break apart the mind into its simplest components to understand how our mind works.</a:t>
            </a:r>
            <a:endParaRPr lang="en-US" dirty="0" smtClean="0"/>
          </a:p>
          <a:p>
            <a:r>
              <a:rPr lang="en-US" dirty="0" smtClean="0"/>
              <a:t>Used the method of introspection</a:t>
            </a:r>
          </a:p>
          <a:p>
            <a:pPr lvl="1"/>
            <a:r>
              <a:rPr lang="en-US" dirty="0" smtClean="0"/>
              <a:t>Participants observe and report their own mental states and processes</a:t>
            </a:r>
          </a:p>
          <a:p>
            <a:r>
              <a:rPr lang="en-US" dirty="0" smtClean="0"/>
              <a:t>Associated with Edward </a:t>
            </a:r>
            <a:r>
              <a:rPr lang="en-US" dirty="0" err="1" smtClean="0"/>
              <a:t>Titchener</a:t>
            </a:r>
            <a:endParaRPr lang="en-US" dirty="0" smtClean="0"/>
          </a:p>
          <a:p>
            <a:endParaRPr lang="en-US" dirty="0" smtClean="0"/>
          </a:p>
        </p:txBody>
      </p:sp>
      <p:pic>
        <p:nvPicPr>
          <p:cNvPr id="4" name="Picture 3" descr="Myers10eMODS_Mod1_UN04.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55032" y="4005877"/>
            <a:ext cx="2188968" cy="2759203"/>
          </a:xfrm>
          <a:prstGeom prst="rect">
            <a:avLst/>
          </a:prstGeom>
        </p:spPr>
      </p:pic>
    </p:spTree>
    <p:extLst>
      <p:ext uri="{BB962C8B-B14F-4D97-AF65-F5344CB8AC3E}">
        <p14:creationId xmlns:p14="http://schemas.microsoft.com/office/powerpoint/2010/main" val="4156810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14083" y="4118815"/>
            <a:ext cx="7848600" cy="1927225"/>
          </a:xfrm>
        </p:spPr>
        <p:txBody>
          <a:bodyPr/>
          <a:lstStyle/>
          <a:p>
            <a:pPr algn="ctr"/>
            <a:r>
              <a:rPr lang="en-US" dirty="0" smtClean="0"/>
              <a:t/>
            </a:r>
            <a:br>
              <a:rPr lang="en-US" dirty="0" smtClean="0"/>
            </a:br>
            <a:r>
              <a:rPr lang="en-US" dirty="0" smtClean="0"/>
              <a:t>Question</a:t>
            </a:r>
            <a:br>
              <a:rPr lang="en-US" dirty="0" smtClean="0"/>
            </a:br>
            <a:r>
              <a:rPr lang="en-US" dirty="0" smtClean="0"/>
              <a:t/>
            </a:r>
            <a:br>
              <a:rPr lang="en-US" dirty="0" smtClean="0"/>
            </a:br>
            <a:r>
              <a:rPr lang="en-US" dirty="0" smtClean="0"/>
              <a:t>What are some potential problems with this approach?</a:t>
            </a:r>
            <a:endParaRPr lang="en-US" dirty="0"/>
          </a:p>
        </p:txBody>
      </p:sp>
    </p:spTree>
    <p:extLst>
      <p:ext uri="{BB962C8B-B14F-4D97-AF65-F5344CB8AC3E}">
        <p14:creationId xmlns:p14="http://schemas.microsoft.com/office/powerpoint/2010/main" val="66429516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upload.wikimedia.org/wikipedia/commons/4/45/Charles_Darwin_188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255" y="703855"/>
            <a:ext cx="4355465" cy="597539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images2.fanpop.com/image/photos/12900000/on-the-origin-of-species-charles-darwin-12948185-457-400.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91075" y="1280160"/>
            <a:ext cx="4352925" cy="47548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340397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Functionalism</a:t>
            </a:r>
            <a:endParaRPr lang="en-US" dirty="0"/>
          </a:p>
        </p:txBody>
      </p:sp>
      <p:sp>
        <p:nvSpPr>
          <p:cNvPr id="3" name="Content Placeholder 2"/>
          <p:cNvSpPr>
            <a:spLocks noGrp="1"/>
          </p:cNvSpPr>
          <p:nvPr>
            <p:ph idx="1"/>
          </p:nvPr>
        </p:nvSpPr>
        <p:spPr>
          <a:xfrm>
            <a:off x="457200" y="1600200"/>
            <a:ext cx="6904462" cy="4883540"/>
          </a:xfrm>
        </p:spPr>
        <p:txBody>
          <a:bodyPr>
            <a:normAutofit/>
          </a:bodyPr>
          <a:lstStyle/>
          <a:p>
            <a:r>
              <a:rPr lang="en-US" dirty="0" smtClean="0"/>
              <a:t>Goal: </a:t>
            </a:r>
            <a:r>
              <a:rPr lang="en-US" dirty="0" smtClean="0"/>
              <a:t>To discover what the purpose of this adaptation is in evolutionary history</a:t>
            </a:r>
            <a:endParaRPr lang="en-US" dirty="0" smtClean="0"/>
          </a:p>
          <a:p>
            <a:endParaRPr lang="en-US" dirty="0" smtClean="0"/>
          </a:p>
          <a:p>
            <a:r>
              <a:rPr lang="en-US" dirty="0" smtClean="0"/>
              <a:t>Studied thoughts, feelings, and behaviors, then asked the following questions:</a:t>
            </a:r>
          </a:p>
          <a:p>
            <a:pPr lvl="1"/>
            <a:r>
              <a:rPr lang="en-US" dirty="0" smtClean="0"/>
              <a:t>What function does it serve?</a:t>
            </a:r>
          </a:p>
          <a:p>
            <a:pPr lvl="1"/>
            <a:r>
              <a:rPr lang="en-US" dirty="0" smtClean="0"/>
              <a:t>How did it help our ancestors survive?</a:t>
            </a:r>
          </a:p>
          <a:p>
            <a:pPr lvl="1"/>
            <a:endParaRPr lang="en-US" dirty="0" smtClean="0"/>
          </a:p>
          <a:p>
            <a:r>
              <a:rPr lang="en-US" dirty="0" smtClean="0"/>
              <a:t>Associated with William James</a:t>
            </a:r>
            <a:endParaRPr lang="en-US" dirty="0"/>
          </a:p>
        </p:txBody>
      </p:sp>
      <p:pic>
        <p:nvPicPr>
          <p:cNvPr id="4" name="Picture 3" descr="Myers10eMODS_Mod1_UN05.jpg"/>
          <p:cNvPicPr>
            <a:picLocks noChangeAspect="1"/>
          </p:cNvPicPr>
          <p:nvPr/>
        </p:nvPicPr>
        <p:blipFill rotWithShape="1">
          <a:blip r:embed="rId3">
            <a:extLst>
              <a:ext uri="{28A0092B-C50C-407E-A947-70E740481C1C}">
                <a14:useLocalDpi xmlns:a14="http://schemas.microsoft.com/office/drawing/2010/main" val="0"/>
              </a:ext>
            </a:extLst>
          </a:blip>
          <a:srcRect l="11082"/>
          <a:stretch/>
        </p:blipFill>
        <p:spPr>
          <a:xfrm>
            <a:off x="6944079" y="3588802"/>
            <a:ext cx="2199920" cy="2954744"/>
          </a:xfrm>
          <a:prstGeom prst="rect">
            <a:avLst/>
          </a:prstGeom>
        </p:spPr>
      </p:pic>
    </p:spTree>
    <p:extLst>
      <p:ext uri="{BB962C8B-B14F-4D97-AF65-F5344CB8AC3E}">
        <p14:creationId xmlns:p14="http://schemas.microsoft.com/office/powerpoint/2010/main" val="2297873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0" y="0"/>
            <a:ext cx="9144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1" name="Rectangle 10"/>
          <p:cNvSpPr>
            <a:spLocks noChangeArrowheads="1"/>
          </p:cNvSpPr>
          <p:nvPr/>
        </p:nvSpPr>
        <p:spPr bwMode="auto">
          <a:xfrm>
            <a:off x="3810000" y="1757363"/>
            <a:ext cx="5105400" cy="328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marL="457200" indent="-457200"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lnSpc>
                <a:spcPts val="3000"/>
              </a:lnSpc>
              <a:spcAft>
                <a:spcPts val="1200"/>
              </a:spcAft>
              <a:buFont typeface="Wingdings" pitchFamily="2" charset="2"/>
              <a:buChar char="§"/>
            </a:pPr>
            <a:r>
              <a:rPr lang="en-US" altLang="en-US" sz="3200" dirty="0">
                <a:solidFill>
                  <a:schemeClr val="accent1"/>
                </a:solidFill>
                <a:latin typeface="Calibri" pitchFamily="34" charset="0"/>
              </a:rPr>
              <a:t>Mary </a:t>
            </a:r>
            <a:r>
              <a:rPr lang="en-US" altLang="en-US" sz="3200" dirty="0" err="1">
                <a:solidFill>
                  <a:schemeClr val="accent1"/>
                </a:solidFill>
                <a:latin typeface="Calibri" pitchFamily="34" charset="0"/>
              </a:rPr>
              <a:t>Whiton</a:t>
            </a:r>
            <a:r>
              <a:rPr lang="en-US" altLang="en-US" sz="3200" dirty="0">
                <a:solidFill>
                  <a:schemeClr val="accent1"/>
                </a:solidFill>
                <a:latin typeface="Calibri" pitchFamily="34" charset="0"/>
              </a:rPr>
              <a:t> Calkins (1863-1930) became a memory researcher and the first female president of the APA.</a:t>
            </a:r>
          </a:p>
          <a:p>
            <a:pPr eaLnBrk="1" hangingPunct="1">
              <a:lnSpc>
                <a:spcPts val="3000"/>
              </a:lnSpc>
              <a:spcAft>
                <a:spcPts val="1200"/>
              </a:spcAft>
              <a:buFont typeface="Wingdings" pitchFamily="2" charset="2"/>
              <a:buChar char="§"/>
            </a:pPr>
            <a:r>
              <a:rPr lang="en-US" altLang="en-US" sz="3200" dirty="0">
                <a:solidFill>
                  <a:schemeClr val="accent1"/>
                </a:solidFill>
                <a:latin typeface="Calibri" pitchFamily="34" charset="0"/>
              </a:rPr>
              <a:t>She studied with William James but was denied a Harvard PhD.  </a:t>
            </a:r>
          </a:p>
        </p:txBody>
      </p:sp>
      <p:sp>
        <p:nvSpPr>
          <p:cNvPr id="10244" name="Title 1"/>
          <p:cNvSpPr>
            <a:spLocks noGrp="1"/>
          </p:cNvSpPr>
          <p:nvPr>
            <p:ph type="title"/>
          </p:nvPr>
        </p:nvSpPr>
        <p:spPr>
          <a:xfrm>
            <a:off x="0" y="0"/>
            <a:ext cx="9144000" cy="1096963"/>
          </a:xfrm>
        </p:spPr>
        <p:txBody>
          <a:bodyPr lIns="274320"/>
          <a:lstStyle/>
          <a:p>
            <a:pPr algn="l" eaLnBrk="1" hangingPunct="1">
              <a:lnSpc>
                <a:spcPts val="4200"/>
              </a:lnSpc>
            </a:pPr>
            <a:r>
              <a:rPr lang="en-US" altLang="en-US" b="1" dirty="0" smtClean="0">
                <a:solidFill>
                  <a:schemeClr val="accent1"/>
                </a:solidFill>
              </a:rPr>
              <a:t>Psychology Pioneers</a:t>
            </a:r>
          </a:p>
        </p:txBody>
      </p:sp>
      <p:pic>
        <p:nvPicPr>
          <p:cNvPr id="2050" name="Picture 2"/>
          <p:cNvPicPr>
            <a:picLocks noChangeAspect="1" noChangeArrowheads="1"/>
          </p:cNvPicPr>
          <p:nvPr/>
        </p:nvPicPr>
        <p:blipFill rotWithShape="1">
          <a:blip r:embed="rId3"/>
          <a:srcRect r="2166"/>
          <a:stretch/>
        </p:blipFill>
        <p:spPr bwMode="auto">
          <a:xfrm>
            <a:off x="442913" y="1153366"/>
            <a:ext cx="2886075" cy="5130800"/>
          </a:xfrm>
          <a:prstGeom prst="rect">
            <a:avLst/>
          </a:prstGeom>
          <a:ln>
            <a:solidFill>
              <a:schemeClr val="accent1"/>
            </a:solidFill>
          </a:ln>
          <a:effectLst>
            <a:outerShdw blurRad="292100" dist="139700" dir="2700000" algn="tl" rotWithShape="0">
              <a:srgbClr val="333333">
                <a:alpha val="65000"/>
              </a:srgbClr>
            </a:outerShdw>
          </a:effectLst>
          <a:extLst/>
        </p:spPr>
      </p:pic>
      <p:sp>
        <p:nvSpPr>
          <p:cNvPr id="10246" name="TextBox 9"/>
          <p:cNvSpPr txBox="1">
            <a:spLocks noChangeArrowheads="1"/>
          </p:cNvSpPr>
          <p:nvPr/>
        </p:nvSpPr>
        <p:spPr bwMode="auto">
          <a:xfrm>
            <a:off x="709613" y="5303838"/>
            <a:ext cx="1463675" cy="808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lnSpc>
                <a:spcPts val="1800"/>
              </a:lnSpc>
            </a:pPr>
            <a:r>
              <a:rPr lang="en-US" altLang="en-US" sz="2400" b="1">
                <a:latin typeface="Calibri" pitchFamily="34" charset="0"/>
              </a:rPr>
              <a:t>Mary Whiton Calkins</a:t>
            </a:r>
          </a:p>
        </p:txBody>
      </p:sp>
    </p:spTree>
    <p:extLst>
      <p:ext uri="{BB962C8B-B14F-4D97-AF65-F5344CB8AC3E}">
        <p14:creationId xmlns:p14="http://schemas.microsoft.com/office/powerpoint/2010/main" val="97097788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xEl>
                                              <p:pRg st="1" end="1"/>
                                            </p:txEl>
                                          </p:spTgt>
                                        </p:tgtEl>
                                        <p:attrNameLst>
                                          <p:attrName>style.visibility</p:attrName>
                                        </p:attrNameLst>
                                      </p:cBhvr>
                                      <p:to>
                                        <p:strVal val="visible"/>
                                      </p:to>
                                    </p:set>
                                    <p:animEffect transition="in" filter="fade">
                                      <p:cBhvr>
                                        <p:cTn id="12" dur="500"/>
                                        <p:tgtEl>
                                          <p:spTgt spid="11">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7" name="Picture 8" descr="MyPEL2e_1UN04.jpg"/>
          <p:cNvPicPr>
            <a:picLocks noChangeAspect="1"/>
          </p:cNvPicPr>
          <p:nvPr/>
        </p:nvPicPr>
        <p:blipFill>
          <a:blip r:embed="rId3"/>
          <a:srcRect/>
          <a:stretch>
            <a:fillRect/>
          </a:stretch>
        </p:blipFill>
        <p:spPr bwMode="auto">
          <a:xfrm>
            <a:off x="457200" y="1355725"/>
            <a:ext cx="2963863" cy="5186363"/>
          </a:xfrm>
          <a:prstGeom prst="rect">
            <a:avLst/>
          </a:prstGeom>
          <a:ln>
            <a:solidFill>
              <a:schemeClr val="accent1"/>
            </a:solidFill>
          </a:ln>
          <a:effectLst>
            <a:outerShdw blurRad="292100" dist="139700" dir="2700000" algn="tl" rotWithShape="0">
              <a:srgbClr val="333333">
                <a:alpha val="65000"/>
              </a:srgbClr>
            </a:outerShdw>
          </a:effectLst>
        </p:spPr>
      </p:pic>
      <p:sp>
        <p:nvSpPr>
          <p:cNvPr id="11268" name="Title 1"/>
          <p:cNvSpPr>
            <a:spLocks noGrp="1"/>
          </p:cNvSpPr>
          <p:nvPr>
            <p:ph type="title"/>
          </p:nvPr>
        </p:nvSpPr>
        <p:spPr>
          <a:xfrm>
            <a:off x="0" y="0"/>
            <a:ext cx="9144000" cy="1096963"/>
          </a:xfrm>
        </p:spPr>
        <p:txBody>
          <a:bodyPr lIns="274320"/>
          <a:lstStyle/>
          <a:p>
            <a:pPr algn="l" eaLnBrk="1" hangingPunct="1">
              <a:lnSpc>
                <a:spcPts val="4200"/>
              </a:lnSpc>
            </a:pPr>
            <a:r>
              <a:rPr lang="en-US" altLang="en-US" b="1" dirty="0" smtClean="0">
                <a:solidFill>
                  <a:schemeClr val="accent1"/>
                </a:solidFill>
              </a:rPr>
              <a:t>Psychology Pioneers</a:t>
            </a:r>
          </a:p>
        </p:txBody>
      </p:sp>
      <p:sp>
        <p:nvSpPr>
          <p:cNvPr id="11269" name="TextBox 11"/>
          <p:cNvSpPr txBox="1">
            <a:spLocks noChangeArrowheads="1"/>
          </p:cNvSpPr>
          <p:nvPr/>
        </p:nvSpPr>
        <p:spPr bwMode="auto">
          <a:xfrm>
            <a:off x="914400" y="5757863"/>
            <a:ext cx="2133600" cy="784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lnSpc>
                <a:spcPts val="1800"/>
              </a:lnSpc>
            </a:pPr>
            <a:r>
              <a:rPr lang="en-US" altLang="en-US" sz="2400" b="1">
                <a:latin typeface="Calibri" pitchFamily="34" charset="0"/>
              </a:rPr>
              <a:t>Margaret Floy Washburn, PhD</a:t>
            </a:r>
          </a:p>
        </p:txBody>
      </p:sp>
      <p:sp>
        <p:nvSpPr>
          <p:cNvPr id="9" name="Rectangle 8"/>
          <p:cNvSpPr>
            <a:spLocks noChangeArrowheads="1"/>
          </p:cNvSpPr>
          <p:nvPr/>
        </p:nvSpPr>
        <p:spPr bwMode="auto">
          <a:xfrm>
            <a:off x="3806825" y="1408113"/>
            <a:ext cx="5105400" cy="3587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marL="457200" indent="-457200"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lnSpc>
                <a:spcPts val="3000"/>
              </a:lnSpc>
              <a:spcAft>
                <a:spcPts val="1200"/>
              </a:spcAft>
              <a:buFont typeface="Wingdings" pitchFamily="2" charset="2"/>
              <a:buChar char="§"/>
            </a:pPr>
            <a:r>
              <a:rPr lang="en-US" altLang="en-US" sz="3200" dirty="0">
                <a:solidFill>
                  <a:schemeClr val="accent1"/>
                </a:solidFill>
                <a:latin typeface="Calibri" pitchFamily="34" charset="0"/>
              </a:rPr>
              <a:t>Margaret Floy Washburn (1871-1939), PhD, became the second female APA president, and wrote </a:t>
            </a:r>
            <a:r>
              <a:rPr lang="en-US" altLang="en-US" sz="3200" u="sng" dirty="0">
                <a:solidFill>
                  <a:schemeClr val="accent1"/>
                </a:solidFill>
                <a:latin typeface="Calibri" pitchFamily="34" charset="0"/>
              </a:rPr>
              <a:t>The Animal Mind</a:t>
            </a:r>
            <a:r>
              <a:rPr lang="en-US" altLang="en-US" sz="3200" dirty="0">
                <a:solidFill>
                  <a:schemeClr val="accent1"/>
                </a:solidFill>
                <a:latin typeface="Calibri" pitchFamily="34" charset="0"/>
              </a:rPr>
              <a:t>.</a:t>
            </a:r>
          </a:p>
          <a:p>
            <a:pPr eaLnBrk="1" hangingPunct="1">
              <a:lnSpc>
                <a:spcPts val="3000"/>
              </a:lnSpc>
              <a:spcAft>
                <a:spcPts val="1200"/>
              </a:spcAft>
              <a:buFont typeface="Wingdings" pitchFamily="2" charset="2"/>
              <a:buChar char="§"/>
            </a:pPr>
            <a:r>
              <a:rPr lang="en-US" altLang="en-US" sz="3200" dirty="0">
                <a:solidFill>
                  <a:schemeClr val="accent1"/>
                </a:solidFill>
                <a:latin typeface="Calibri" pitchFamily="34" charset="0"/>
              </a:rPr>
              <a:t>She studied with Edward Titchener, but was barred from his experimental psychology </a:t>
            </a:r>
            <a:r>
              <a:rPr lang="en-US" altLang="en-US" sz="3200" dirty="0" smtClean="0">
                <a:solidFill>
                  <a:schemeClr val="accent1"/>
                </a:solidFill>
                <a:latin typeface="Calibri" pitchFamily="34" charset="0"/>
              </a:rPr>
              <a:t>organization because of gender</a:t>
            </a:r>
            <a:endParaRPr lang="en-US" altLang="en-US" sz="3200" dirty="0">
              <a:solidFill>
                <a:schemeClr val="accent1"/>
              </a:solidFill>
              <a:latin typeface="Calibri" pitchFamily="34" charset="0"/>
            </a:endParaRPr>
          </a:p>
        </p:txBody>
      </p:sp>
    </p:spTree>
    <p:extLst>
      <p:ext uri="{BB962C8B-B14F-4D97-AF65-F5344CB8AC3E}">
        <p14:creationId xmlns:p14="http://schemas.microsoft.com/office/powerpoint/2010/main" val="22591910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0" y="968191"/>
            <a:ext cx="9144000" cy="4389418"/>
          </a:xfrm>
          <a:prstGeom prst="rect">
            <a:avLst/>
          </a:prstGeom>
        </p:spPr>
      </p:pic>
    </p:spTree>
    <p:extLst>
      <p:ext uri="{BB962C8B-B14F-4D97-AF65-F5344CB8AC3E}">
        <p14:creationId xmlns:p14="http://schemas.microsoft.com/office/powerpoint/2010/main" val="386620921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Behaviorist Perspective</a:t>
            </a:r>
            <a:endParaRPr lang="en-US" dirty="0"/>
          </a:p>
        </p:txBody>
      </p:sp>
      <p:sp>
        <p:nvSpPr>
          <p:cNvPr id="3" name="Content Placeholder 2"/>
          <p:cNvSpPr>
            <a:spLocks noGrp="1"/>
          </p:cNvSpPr>
          <p:nvPr>
            <p:ph idx="1"/>
          </p:nvPr>
        </p:nvSpPr>
        <p:spPr>
          <a:xfrm>
            <a:off x="457200" y="1457122"/>
            <a:ext cx="8229600" cy="3727203"/>
          </a:xfrm>
        </p:spPr>
        <p:txBody>
          <a:bodyPr>
            <a:normAutofit/>
          </a:bodyPr>
          <a:lstStyle/>
          <a:p>
            <a:r>
              <a:rPr lang="en-US" dirty="0" smtClean="0"/>
              <a:t>Predominant school of thought in American psychology from 1920s to </a:t>
            </a:r>
            <a:r>
              <a:rPr lang="en-US" dirty="0" smtClean="0"/>
              <a:t>1960s</a:t>
            </a:r>
          </a:p>
          <a:p>
            <a:endParaRPr lang="en-US" dirty="0" smtClean="0"/>
          </a:p>
          <a:p>
            <a:r>
              <a:rPr lang="en-US" dirty="0" smtClean="0"/>
              <a:t>Redefined psychology as the scientific study of observable behavior</a:t>
            </a:r>
          </a:p>
          <a:p>
            <a:pPr lvl="1"/>
            <a:r>
              <a:rPr lang="en-US" dirty="0" smtClean="0"/>
              <a:t>Rejected introspection</a:t>
            </a:r>
          </a:p>
          <a:p>
            <a:pPr lvl="1"/>
            <a:r>
              <a:rPr lang="en-US" dirty="0" smtClean="0"/>
              <a:t>Not interested in thoughts or internal mental states and </a:t>
            </a:r>
            <a:r>
              <a:rPr lang="en-US" dirty="0" smtClean="0"/>
              <a:t>processes</a:t>
            </a:r>
          </a:p>
          <a:p>
            <a:pPr lvl="1"/>
            <a:endParaRPr lang="en-US" dirty="0" smtClean="0"/>
          </a:p>
          <a:p>
            <a:r>
              <a:rPr lang="en-US" dirty="0" smtClean="0"/>
              <a:t>Associated with John Watson and B.F. Skinner</a:t>
            </a:r>
            <a:endParaRPr lang="en-US" dirty="0"/>
          </a:p>
        </p:txBody>
      </p:sp>
      <p:pic>
        <p:nvPicPr>
          <p:cNvPr id="4" name="Picture 3" descr="Myers10eMODS_Mod1_UN11.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5117447"/>
            <a:ext cx="1517762" cy="1740552"/>
          </a:xfrm>
          <a:prstGeom prst="rect">
            <a:avLst/>
          </a:prstGeom>
        </p:spPr>
      </p:pic>
      <p:pic>
        <p:nvPicPr>
          <p:cNvPr id="5" name="Picture 4" descr="Myers10eMODS_Mod1_UN13.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66721" y="5203511"/>
            <a:ext cx="1577279" cy="1654489"/>
          </a:xfrm>
          <a:prstGeom prst="rect">
            <a:avLst/>
          </a:prstGeom>
        </p:spPr>
      </p:pic>
    </p:spTree>
    <p:extLst>
      <p:ext uri="{BB962C8B-B14F-4D97-AF65-F5344CB8AC3E}">
        <p14:creationId xmlns:p14="http://schemas.microsoft.com/office/powerpoint/2010/main" val="4096473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ext Box 2"/>
          <p:cNvSpPr txBox="1">
            <a:spLocks noChangeArrowheads="1"/>
          </p:cNvSpPr>
          <p:nvPr/>
        </p:nvSpPr>
        <p:spPr bwMode="auto">
          <a:xfrm>
            <a:off x="0" y="0"/>
            <a:ext cx="891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ltLang="en-US" sz="2400">
              <a:latin typeface="Times New Roman" pitchFamily="8" charset="0"/>
            </a:endParaRPr>
          </a:p>
        </p:txBody>
      </p:sp>
      <p:pic>
        <p:nvPicPr>
          <p:cNvPr id="6147" name="Picture 3" descr="wats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457200"/>
            <a:ext cx="2578100" cy="3581400"/>
          </a:xfrm>
          <a:prstGeom prst="rect">
            <a:avLst/>
          </a:prstGeom>
          <a:noFill/>
          <a:extLst>
            <a:ext uri="{909E8E84-426E-40DD-AFC4-6F175D3DCCD1}">
              <a14:hiddenFill xmlns:a14="http://schemas.microsoft.com/office/drawing/2010/main">
                <a:solidFill>
                  <a:srgbClr val="FFFFFF"/>
                </a:solidFill>
              </a14:hiddenFill>
            </a:ext>
          </a:extLst>
        </p:spPr>
      </p:pic>
      <p:sp>
        <p:nvSpPr>
          <p:cNvPr id="6148" name="Text Box 4"/>
          <p:cNvSpPr txBox="1">
            <a:spLocks noChangeArrowheads="1"/>
          </p:cNvSpPr>
          <p:nvPr/>
        </p:nvSpPr>
        <p:spPr bwMode="auto">
          <a:xfrm>
            <a:off x="3048000" y="1905000"/>
            <a:ext cx="3276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ltLang="en-US" sz="2400">
              <a:latin typeface="Times New Roman" pitchFamily="8" charset="0"/>
            </a:endParaRPr>
          </a:p>
        </p:txBody>
      </p:sp>
      <p:sp>
        <p:nvSpPr>
          <p:cNvPr id="6149" name="Text Box 5"/>
          <p:cNvSpPr txBox="1">
            <a:spLocks noChangeArrowheads="1"/>
          </p:cNvSpPr>
          <p:nvPr/>
        </p:nvSpPr>
        <p:spPr bwMode="auto">
          <a:xfrm>
            <a:off x="3810000" y="1447800"/>
            <a:ext cx="3810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ltLang="en-US" sz="2400">
              <a:latin typeface="Times New Roman" pitchFamily="8" charset="0"/>
            </a:endParaRPr>
          </a:p>
        </p:txBody>
      </p:sp>
      <p:sp>
        <p:nvSpPr>
          <p:cNvPr id="6150" name="Text Box 6"/>
          <p:cNvSpPr txBox="1">
            <a:spLocks noChangeArrowheads="1"/>
          </p:cNvSpPr>
          <p:nvPr/>
        </p:nvSpPr>
        <p:spPr bwMode="auto">
          <a:xfrm>
            <a:off x="3048000" y="533400"/>
            <a:ext cx="5410200" cy="55707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3200" dirty="0">
                <a:solidFill>
                  <a:schemeClr val="tx2"/>
                </a:solidFill>
                <a:cs typeface="Arabic Typesetting" panose="03020402040406030203" pitchFamily="66" charset="-78"/>
              </a:rPr>
              <a:t>“Give me a dozen healthy infants, </a:t>
            </a:r>
            <a:r>
              <a:rPr lang="en-US" altLang="en-US" sz="3200" dirty="0" smtClean="0">
                <a:solidFill>
                  <a:schemeClr val="tx2"/>
                </a:solidFill>
                <a:cs typeface="Arabic Typesetting" panose="03020402040406030203" pitchFamily="66" charset="-78"/>
              </a:rPr>
              <a:t>well-formed </a:t>
            </a:r>
            <a:r>
              <a:rPr lang="en-US" altLang="en-US" sz="3200" dirty="0">
                <a:solidFill>
                  <a:schemeClr val="tx2"/>
                </a:solidFill>
                <a:cs typeface="Arabic Typesetting" panose="03020402040406030203" pitchFamily="66" charset="-78"/>
              </a:rPr>
              <a:t>and my own special world to bring them up in and I’ll guarantee to take any one at random and train him to be any type of specialist I might select – a doctor, a lawyer, artist…” </a:t>
            </a:r>
            <a:br>
              <a:rPr lang="en-US" altLang="en-US" sz="3200" dirty="0">
                <a:solidFill>
                  <a:schemeClr val="tx2"/>
                </a:solidFill>
                <a:cs typeface="Arabic Typesetting" panose="03020402040406030203" pitchFamily="66" charset="-78"/>
              </a:rPr>
            </a:br>
            <a:r>
              <a:rPr lang="en-US" altLang="en-US" sz="3200" dirty="0">
                <a:solidFill>
                  <a:schemeClr val="tx2"/>
                </a:solidFill>
                <a:cs typeface="Arabic Typesetting" panose="03020402040406030203" pitchFamily="66" charset="-78"/>
              </a:rPr>
              <a:t/>
            </a:r>
            <a:br>
              <a:rPr lang="en-US" altLang="en-US" sz="3200" dirty="0">
                <a:solidFill>
                  <a:schemeClr val="tx2"/>
                </a:solidFill>
                <a:cs typeface="Arabic Typesetting" panose="03020402040406030203" pitchFamily="66" charset="-78"/>
              </a:rPr>
            </a:br>
            <a:r>
              <a:rPr lang="en-US" altLang="en-US" sz="3200" dirty="0">
                <a:solidFill>
                  <a:schemeClr val="tx2"/>
                </a:solidFill>
                <a:cs typeface="Arabic Typesetting" panose="03020402040406030203" pitchFamily="66" charset="-78"/>
              </a:rPr>
              <a:t>		-Watson 1924</a:t>
            </a:r>
          </a:p>
          <a:p>
            <a:pPr>
              <a:spcBef>
                <a:spcPct val="50000"/>
              </a:spcBef>
            </a:pPr>
            <a:endParaRPr lang="en-US" altLang="en-US" sz="2400" dirty="0">
              <a:cs typeface="Arabic Typesetting" panose="03020402040406030203" pitchFamily="66" charset="-78"/>
            </a:endParaRPr>
          </a:p>
        </p:txBody>
      </p:sp>
    </p:spTree>
    <p:extLst>
      <p:ext uri="{BB962C8B-B14F-4D97-AF65-F5344CB8AC3E}">
        <p14:creationId xmlns:p14="http://schemas.microsoft.com/office/powerpoint/2010/main" val="387891167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026459"/>
            <a:ext cx="8229600" cy="4876800"/>
          </a:xfrm>
        </p:spPr>
        <p:txBody>
          <a:bodyPr>
            <a:normAutofit/>
          </a:bodyPr>
          <a:lstStyle/>
          <a:p>
            <a:r>
              <a:rPr lang="en-US" sz="3200" dirty="0" smtClean="0"/>
              <a:t>What is psychology?</a:t>
            </a:r>
            <a:endParaRPr lang="en-US" sz="3200" dirty="0"/>
          </a:p>
          <a:p>
            <a:pPr marL="0" indent="0">
              <a:buNone/>
            </a:pPr>
            <a:endParaRPr lang="en-US" sz="3200" dirty="0"/>
          </a:p>
          <a:p>
            <a:r>
              <a:rPr lang="en-US" sz="3200" dirty="0"/>
              <a:t>What are the historical origins of psychology</a:t>
            </a:r>
            <a:r>
              <a:rPr lang="en-US" sz="3200" dirty="0" smtClean="0"/>
              <a:t>?</a:t>
            </a:r>
          </a:p>
          <a:p>
            <a:endParaRPr lang="en-US" sz="3200" dirty="0"/>
          </a:p>
          <a:p>
            <a:r>
              <a:rPr lang="en-US" sz="3200" dirty="0"/>
              <a:t>What are the major areas and/or subdivisions within the field of </a:t>
            </a:r>
            <a:r>
              <a:rPr lang="en-US" sz="3200" dirty="0" smtClean="0"/>
              <a:t>psychology today?</a:t>
            </a:r>
            <a:endParaRPr lang="en-US" sz="3200" dirty="0"/>
          </a:p>
        </p:txBody>
      </p:sp>
    </p:spTree>
    <p:extLst>
      <p:ext uri="{BB962C8B-B14F-4D97-AF65-F5344CB8AC3E}">
        <p14:creationId xmlns:p14="http://schemas.microsoft.com/office/powerpoint/2010/main" val="1883106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p:cNvSpPr>
            <a:spLocks noGrp="1"/>
          </p:cNvSpPr>
          <p:nvPr>
            <p:ph type="title"/>
          </p:nvPr>
        </p:nvSpPr>
        <p:spPr>
          <a:xfrm>
            <a:off x="0" y="0"/>
            <a:ext cx="9144000" cy="1308100"/>
          </a:xfrm>
          <a:solidFill>
            <a:schemeClr val="accent1"/>
          </a:solidFill>
        </p:spPr>
        <p:txBody>
          <a:bodyPr lIns="274320">
            <a:normAutofit/>
          </a:bodyPr>
          <a:lstStyle/>
          <a:p>
            <a:pPr algn="l" eaLnBrk="1" hangingPunct="1">
              <a:lnSpc>
                <a:spcPts val="4200"/>
              </a:lnSpc>
            </a:pPr>
            <a:r>
              <a:rPr lang="en-US" b="1" dirty="0" smtClean="0">
                <a:solidFill>
                  <a:schemeClr val="tx1"/>
                </a:solidFill>
                <a:latin typeface="Calibri" charset="0"/>
              </a:rPr>
              <a:t>Little Albert Experiment </a:t>
            </a:r>
            <a:endParaRPr lang="en-US" b="1" dirty="0">
              <a:solidFill>
                <a:schemeClr val="tx1"/>
              </a:solidFill>
              <a:latin typeface="Calibri" charset="0"/>
            </a:endParaRPr>
          </a:p>
        </p:txBody>
      </p:sp>
      <p:sp>
        <p:nvSpPr>
          <p:cNvPr id="3" name="Content Placeholder 2"/>
          <p:cNvSpPr>
            <a:spLocks noGrp="1"/>
          </p:cNvSpPr>
          <p:nvPr>
            <p:ph idx="1"/>
          </p:nvPr>
        </p:nvSpPr>
        <p:spPr>
          <a:xfrm>
            <a:off x="219075" y="1757363"/>
            <a:ext cx="7113588" cy="1811337"/>
          </a:xfrm>
        </p:spPr>
        <p:txBody>
          <a:bodyPr anchor="ctr">
            <a:noAutofit/>
          </a:bodyPr>
          <a:lstStyle/>
          <a:p>
            <a:pPr eaLnBrk="1" hangingPunct="1">
              <a:lnSpc>
                <a:spcPts val="2600"/>
              </a:lnSpc>
              <a:spcBef>
                <a:spcPct val="0"/>
              </a:spcBef>
              <a:spcAft>
                <a:spcPts val="1200"/>
              </a:spcAft>
              <a:buFont typeface="Wingdings" charset="0"/>
              <a:buChar char="§"/>
            </a:pPr>
            <a:r>
              <a:rPr lang="en-US" sz="2600" dirty="0">
                <a:latin typeface="Calibri" charset="0"/>
              </a:rPr>
              <a:t>In 1920, 9-month-old Little Albert was not afraid of rats.</a:t>
            </a:r>
          </a:p>
          <a:p>
            <a:pPr eaLnBrk="1" hangingPunct="1">
              <a:lnSpc>
                <a:spcPts val="2600"/>
              </a:lnSpc>
              <a:spcBef>
                <a:spcPct val="0"/>
              </a:spcBef>
              <a:spcAft>
                <a:spcPts val="1200"/>
              </a:spcAft>
              <a:buFont typeface="Wingdings" charset="0"/>
              <a:buChar char="§"/>
            </a:pPr>
            <a:r>
              <a:rPr lang="en-US" sz="2600" dirty="0">
                <a:latin typeface="Calibri" charset="0"/>
              </a:rPr>
              <a:t>John B. Watson and Rosalie </a:t>
            </a:r>
            <a:r>
              <a:rPr lang="en-US" sz="2600" dirty="0" err="1">
                <a:latin typeface="Calibri" charset="0"/>
              </a:rPr>
              <a:t>Rayner</a:t>
            </a:r>
            <a:r>
              <a:rPr lang="en-US" sz="2600" dirty="0">
                <a:latin typeface="Calibri" charset="0"/>
              </a:rPr>
              <a:t> then clanged a steel bar every time a rat was presented to Albert.</a:t>
            </a:r>
          </a:p>
          <a:p>
            <a:pPr eaLnBrk="1" hangingPunct="1">
              <a:lnSpc>
                <a:spcPts val="2600"/>
              </a:lnSpc>
              <a:spcBef>
                <a:spcPct val="0"/>
              </a:spcBef>
              <a:spcAft>
                <a:spcPts val="1200"/>
              </a:spcAft>
              <a:buFont typeface="Wingdings" charset="0"/>
              <a:buChar char="§"/>
            </a:pPr>
            <a:r>
              <a:rPr lang="en-US" sz="2600" dirty="0">
                <a:latin typeface="Calibri" charset="0"/>
              </a:rPr>
              <a:t>Albert acquired a fear of rats, and generalized this fear to other soft and furry things. </a:t>
            </a:r>
          </a:p>
        </p:txBody>
      </p:sp>
      <p:pic>
        <p:nvPicPr>
          <p:cNvPr id="5122" name="Picture 2"/>
          <p:cNvPicPr>
            <a:picLocks noChangeAspect="1" noChangeArrowheads="1"/>
          </p:cNvPicPr>
          <p:nvPr/>
        </p:nvPicPr>
        <p:blipFill>
          <a:blip r:embed="rId3" cstate="print"/>
          <a:srcRect/>
          <a:stretch>
            <a:fillRect/>
          </a:stretch>
        </p:blipFill>
        <p:spPr bwMode="auto">
          <a:xfrm>
            <a:off x="7332022" y="819397"/>
            <a:ext cx="1609725" cy="2803454"/>
          </a:xfrm>
          <a:prstGeom prst="ellipse">
            <a:avLst/>
          </a:prstGeom>
          <a:ln w="63500" cap="rnd">
            <a:noFill/>
          </a:ln>
          <a:effectLst>
            <a:glow rad="228600">
              <a:srgbClr val="3AA082">
                <a:alpha val="40000"/>
              </a:srgbClr>
            </a:glow>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229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1475" y="3979863"/>
            <a:ext cx="4981575" cy="2600325"/>
          </a:xfrm>
          <a:prstGeom prst="rect">
            <a:avLst/>
          </a:prstGeom>
          <a:noFill/>
          <a:ln>
            <a:noFill/>
          </a:ln>
          <a:effectLst>
            <a:outerShdw blurRad="292100" dist="139700" dir="2700000" algn="tl" rotWithShape="0">
              <a:srgbClr val="333333">
                <a:alpha val="64999"/>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p:cNvSpPr>
            <a:spLocks noChangeArrowheads="1"/>
          </p:cNvSpPr>
          <p:nvPr/>
        </p:nvSpPr>
        <p:spPr bwMode="auto">
          <a:xfrm>
            <a:off x="5497513" y="4094163"/>
            <a:ext cx="3444875" cy="209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342900" indent="-342900">
              <a:lnSpc>
                <a:spcPts val="2600"/>
              </a:lnSpc>
              <a:spcAft>
                <a:spcPts val="1200"/>
              </a:spcAft>
              <a:buFont typeface="Wingdings" charset="0"/>
              <a:buChar char="§"/>
            </a:pPr>
            <a:r>
              <a:rPr lang="en-US" sz="2600">
                <a:solidFill>
                  <a:srgbClr val="000000"/>
                </a:solidFill>
                <a:latin typeface="Calibri" charset="0"/>
              </a:rPr>
              <a:t>Watson prided himself in his ability to shape people</a:t>
            </a:r>
            <a:r>
              <a:rPr lang="ja-JP" altLang="en-US" sz="2600">
                <a:solidFill>
                  <a:srgbClr val="000000"/>
                </a:solidFill>
                <a:latin typeface="Calibri" charset="0"/>
              </a:rPr>
              <a:t>’</a:t>
            </a:r>
            <a:r>
              <a:rPr lang="en-US" sz="2600">
                <a:solidFill>
                  <a:srgbClr val="000000"/>
                </a:solidFill>
                <a:latin typeface="Calibri" charset="0"/>
              </a:rPr>
              <a:t>s emotions. He later went into advertising. </a:t>
            </a:r>
          </a:p>
        </p:txBody>
      </p:sp>
    </p:spTree>
    <p:extLst>
      <p:ext uri="{BB962C8B-B14F-4D97-AF65-F5344CB8AC3E}">
        <p14:creationId xmlns:p14="http://schemas.microsoft.com/office/powerpoint/2010/main" val="206490354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Psychoanalytic Perspective</a:t>
            </a:r>
            <a:endParaRPr lang="en-US" dirty="0"/>
          </a:p>
        </p:txBody>
      </p:sp>
      <p:sp>
        <p:nvSpPr>
          <p:cNvPr id="3" name="Content Placeholder 2"/>
          <p:cNvSpPr>
            <a:spLocks noGrp="1"/>
          </p:cNvSpPr>
          <p:nvPr>
            <p:ph idx="1"/>
          </p:nvPr>
        </p:nvSpPr>
        <p:spPr>
          <a:xfrm>
            <a:off x="457200" y="1600200"/>
            <a:ext cx="6819499" cy="4935162"/>
          </a:xfrm>
        </p:spPr>
        <p:txBody>
          <a:bodyPr>
            <a:normAutofit/>
          </a:bodyPr>
          <a:lstStyle/>
          <a:p>
            <a:r>
              <a:rPr lang="en-US" dirty="0" smtClean="0"/>
              <a:t>Active in early 20</a:t>
            </a:r>
            <a:r>
              <a:rPr lang="en-US" baseline="30000" dirty="0" smtClean="0"/>
              <a:t>th</a:t>
            </a:r>
            <a:r>
              <a:rPr lang="en-US" dirty="0" smtClean="0"/>
              <a:t> century</a:t>
            </a:r>
          </a:p>
          <a:p>
            <a:r>
              <a:rPr lang="en-US" dirty="0" smtClean="0"/>
              <a:t>Developed psychoanalysis, in which therapists work with patients to bring unconscious conflicts into the patient’s conscious awareness</a:t>
            </a:r>
          </a:p>
          <a:p>
            <a:r>
              <a:rPr lang="en-US" dirty="0" smtClean="0"/>
              <a:t>Was very influential, but most of his theories were difficult to study scientifically and are no longer widely accepted</a:t>
            </a:r>
          </a:p>
          <a:p>
            <a:r>
              <a:rPr lang="en-US" dirty="0" smtClean="0"/>
              <a:t>However, his idea that mental processes can occur without conscious awareness is now accepted in mainstream psychology</a:t>
            </a:r>
            <a:endParaRPr lang="en-US" dirty="0"/>
          </a:p>
        </p:txBody>
      </p:sp>
      <p:pic>
        <p:nvPicPr>
          <p:cNvPr id="4" name="Picture 3" descr="Myers10eMODS_Mod1_UN14.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76699" y="4542747"/>
            <a:ext cx="1781405" cy="2212009"/>
          </a:xfrm>
          <a:prstGeom prst="rect">
            <a:avLst/>
          </a:prstGeom>
        </p:spPr>
      </p:pic>
      <p:sp>
        <p:nvSpPr>
          <p:cNvPr id="5" name="TextBox 4"/>
          <p:cNvSpPr txBox="1"/>
          <p:nvPr/>
        </p:nvSpPr>
        <p:spPr>
          <a:xfrm>
            <a:off x="7276699" y="6385424"/>
            <a:ext cx="1762021" cy="369332"/>
          </a:xfrm>
          <a:prstGeom prst="rect">
            <a:avLst/>
          </a:prstGeom>
          <a:solidFill>
            <a:schemeClr val="accent1"/>
          </a:solidFill>
        </p:spPr>
        <p:txBody>
          <a:bodyPr wrap="none" rtlCol="0">
            <a:spAutoFit/>
          </a:bodyPr>
          <a:lstStyle/>
          <a:p>
            <a:r>
              <a:rPr lang="en-US" dirty="0" smtClean="0"/>
              <a:t>Sigmund Freud</a:t>
            </a:r>
            <a:endParaRPr lang="en-US" dirty="0"/>
          </a:p>
        </p:txBody>
      </p:sp>
    </p:spTree>
    <p:extLst>
      <p:ext uri="{BB962C8B-B14F-4D97-AF65-F5344CB8AC3E}">
        <p14:creationId xmlns:p14="http://schemas.microsoft.com/office/powerpoint/2010/main" val="637747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8"/>
          <p:cNvGrpSpPr>
            <a:grpSpLocks/>
          </p:cNvGrpSpPr>
          <p:nvPr/>
        </p:nvGrpSpPr>
        <p:grpSpPr bwMode="auto">
          <a:xfrm>
            <a:off x="5541168" y="1889996"/>
            <a:ext cx="2516982" cy="2834169"/>
            <a:chOff x="6477000" y="3620715"/>
            <a:chExt cx="2539998" cy="3112150"/>
          </a:xfrm>
        </p:grpSpPr>
        <p:pic>
          <p:nvPicPr>
            <p:cNvPr id="10" name="Picture 7" descr="pic_02_CarlRogers_2"/>
            <p:cNvPicPr>
              <a:picLocks noChangeAspect="1" noChangeArrowheads="1"/>
            </p:cNvPicPr>
            <p:nvPr/>
          </p:nvPicPr>
          <p:blipFill>
            <a:blip r:embed="rId3"/>
            <a:srcRect/>
            <a:stretch>
              <a:fillRect/>
            </a:stretch>
          </p:blipFill>
          <p:spPr bwMode="auto">
            <a:xfrm>
              <a:off x="6608416" y="3620715"/>
              <a:ext cx="2408582" cy="2663671"/>
            </a:xfrm>
            <a:prstGeom prst="rect">
              <a:avLst/>
            </a:prstGeom>
            <a:ln>
              <a:noFill/>
            </a:ln>
            <a:effectLst>
              <a:outerShdw blurRad="292100" dist="139700" dir="2700000" algn="tl" rotWithShape="0">
                <a:srgbClr val="333333">
                  <a:alpha val="65000"/>
                </a:srgbClr>
              </a:outerShdw>
            </a:effectLst>
          </p:spPr>
        </p:pic>
        <p:sp>
          <p:nvSpPr>
            <p:cNvPr id="15369" name="Text Box 6"/>
            <p:cNvSpPr txBox="1">
              <a:spLocks noChangeArrowheads="1"/>
            </p:cNvSpPr>
            <p:nvPr/>
          </p:nvSpPr>
          <p:spPr bwMode="auto">
            <a:xfrm>
              <a:off x="6477000" y="6283489"/>
              <a:ext cx="2539998" cy="449376"/>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lnSpc>
                  <a:spcPts val="1800"/>
                </a:lnSpc>
              </a:pPr>
              <a:r>
                <a:rPr lang="en-US" altLang="en-US" sz="2000" b="1" dirty="0">
                  <a:latin typeface="Calibri" pitchFamily="34" charset="0"/>
                </a:rPr>
                <a:t>Carl Rogers</a:t>
              </a:r>
            </a:p>
          </p:txBody>
        </p:sp>
      </p:grpSp>
      <p:grpSp>
        <p:nvGrpSpPr>
          <p:cNvPr id="4" name="Group 5"/>
          <p:cNvGrpSpPr>
            <a:grpSpLocks/>
          </p:cNvGrpSpPr>
          <p:nvPr/>
        </p:nvGrpSpPr>
        <p:grpSpPr bwMode="auto">
          <a:xfrm>
            <a:off x="1402976" y="1889997"/>
            <a:ext cx="2308225" cy="2834169"/>
            <a:chOff x="6293982" y="-141514"/>
            <a:chExt cx="2590801" cy="3450375"/>
          </a:xfrm>
        </p:grpSpPr>
        <p:pic>
          <p:nvPicPr>
            <p:cNvPr id="7" name="Picture 8" descr="maslow2"/>
            <p:cNvPicPr>
              <a:picLocks noChangeAspect="1" noChangeArrowheads="1"/>
            </p:cNvPicPr>
            <p:nvPr/>
          </p:nvPicPr>
          <p:blipFill>
            <a:blip r:embed="rId4"/>
            <a:srcRect/>
            <a:stretch>
              <a:fillRect/>
            </a:stretch>
          </p:blipFill>
          <p:spPr bwMode="auto">
            <a:xfrm>
              <a:off x="6293982" y="-141514"/>
              <a:ext cx="2590801" cy="3022788"/>
            </a:xfrm>
            <a:prstGeom prst="rect">
              <a:avLst/>
            </a:prstGeom>
            <a:ln>
              <a:noFill/>
            </a:ln>
            <a:effectLst>
              <a:outerShdw blurRad="292100" dist="139700" dir="2700000" algn="tl" rotWithShape="0">
                <a:srgbClr val="333333">
                  <a:alpha val="65000"/>
                </a:srgbClr>
              </a:outerShdw>
            </a:effectLst>
          </p:spPr>
        </p:pic>
        <p:sp>
          <p:nvSpPr>
            <p:cNvPr id="15367" name="Text Box 5"/>
            <p:cNvSpPr txBox="1">
              <a:spLocks noChangeArrowheads="1"/>
            </p:cNvSpPr>
            <p:nvPr/>
          </p:nvSpPr>
          <p:spPr bwMode="auto">
            <a:xfrm>
              <a:off x="6293982" y="2881085"/>
              <a:ext cx="2590800" cy="427776"/>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lnSpc>
                  <a:spcPts val="1800"/>
                </a:lnSpc>
              </a:pPr>
              <a:r>
                <a:rPr lang="en-US" altLang="en-US" sz="2000" b="1" dirty="0">
                  <a:latin typeface="Calibri" pitchFamily="34" charset="0"/>
                </a:rPr>
                <a:t>Abraham Maslow</a:t>
              </a:r>
            </a:p>
          </p:txBody>
        </p:sp>
      </p:grpSp>
      <p:sp>
        <p:nvSpPr>
          <p:cNvPr id="11" name="Title 10"/>
          <p:cNvSpPr>
            <a:spLocks noGrp="1"/>
          </p:cNvSpPr>
          <p:nvPr>
            <p:ph type="title"/>
          </p:nvPr>
        </p:nvSpPr>
        <p:spPr/>
        <p:txBody>
          <a:bodyPr/>
          <a:lstStyle/>
          <a:p>
            <a:r>
              <a:rPr lang="en-US" dirty="0" smtClean="0"/>
              <a:t>Humanist Perspective</a:t>
            </a:r>
            <a:endParaRPr lang="en-US" dirty="0"/>
          </a:p>
        </p:txBody>
      </p:sp>
      <p:sp>
        <p:nvSpPr>
          <p:cNvPr id="13" name="Rectangle 12"/>
          <p:cNvSpPr/>
          <p:nvPr/>
        </p:nvSpPr>
        <p:spPr>
          <a:xfrm>
            <a:off x="1402976" y="5330343"/>
            <a:ext cx="5074023" cy="938719"/>
          </a:xfrm>
          <a:prstGeom prst="rect">
            <a:avLst/>
          </a:prstGeom>
          <a:solidFill>
            <a:schemeClr val="bg1"/>
          </a:solidFill>
        </p:spPr>
        <p:txBody>
          <a:bodyPr wrap="square">
            <a:spAutoFit/>
          </a:bodyPr>
          <a:lstStyle/>
          <a:p>
            <a:pPr>
              <a:lnSpc>
                <a:spcPts val="2200"/>
              </a:lnSpc>
              <a:spcAft>
                <a:spcPts val="600"/>
              </a:spcAft>
              <a:buClr>
                <a:srgbClr val="F8F6E3"/>
              </a:buClr>
              <a:defRPr/>
            </a:pPr>
            <a:r>
              <a:rPr lang="en-US" sz="2800" dirty="0" smtClean="0"/>
              <a:t>Studied successful individuals’ traits to generalize so the wider population can apply</a:t>
            </a:r>
            <a:endParaRPr lang="en-US" sz="2800" dirty="0"/>
          </a:p>
        </p:txBody>
      </p:sp>
    </p:spTree>
    <p:extLst>
      <p:ext uri="{BB962C8B-B14F-4D97-AF65-F5344CB8AC3E}">
        <p14:creationId xmlns:p14="http://schemas.microsoft.com/office/powerpoint/2010/main" val="328313304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0-#ppt_w/2"/>
                                          </p:val>
                                        </p:tav>
                                        <p:tav tm="100000">
                                          <p:val>
                                            <p:strVal val="#ppt_x"/>
                                          </p:val>
                                        </p:tav>
                                      </p:tavLst>
                                    </p:anim>
                                    <p:anim calcmode="lin" valueType="num">
                                      <p:cBhvr additive="base">
                                        <p:cTn id="12"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85800" y="1371601"/>
            <a:ext cx="7848600" cy="2003612"/>
          </a:xfrm>
        </p:spPr>
        <p:txBody>
          <a:bodyPr/>
          <a:lstStyle/>
          <a:p>
            <a:pPr algn="ctr"/>
            <a:r>
              <a:rPr lang="en-US" cap="none" dirty="0" smtClean="0"/>
              <a:t>PSYCHOLOGY AS IT EXISTS TODAY</a:t>
            </a:r>
            <a:endParaRPr lang="en-US" cap="none" dirty="0"/>
          </a:p>
        </p:txBody>
      </p:sp>
    </p:spTree>
    <p:extLst>
      <p:ext uri="{BB962C8B-B14F-4D97-AF65-F5344CB8AC3E}">
        <p14:creationId xmlns:p14="http://schemas.microsoft.com/office/powerpoint/2010/main" val="313645871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psychology?</a:t>
            </a:r>
            <a:endParaRPr lang="en-US" dirty="0"/>
          </a:p>
        </p:txBody>
      </p:sp>
      <p:sp>
        <p:nvSpPr>
          <p:cNvPr id="3" name="Content Placeholder 2"/>
          <p:cNvSpPr>
            <a:spLocks noGrp="1"/>
          </p:cNvSpPr>
          <p:nvPr>
            <p:ph idx="1"/>
          </p:nvPr>
        </p:nvSpPr>
        <p:spPr/>
        <p:txBody>
          <a:bodyPr>
            <a:normAutofit/>
          </a:bodyPr>
          <a:lstStyle/>
          <a:p>
            <a:r>
              <a:rPr lang="en-US" dirty="0" smtClean="0"/>
              <a:t>“Study </a:t>
            </a:r>
            <a:r>
              <a:rPr lang="en-US" dirty="0"/>
              <a:t>of the mind”</a:t>
            </a:r>
          </a:p>
          <a:p>
            <a:r>
              <a:rPr lang="en-US" dirty="0" smtClean="0"/>
              <a:t>“Study </a:t>
            </a:r>
            <a:r>
              <a:rPr lang="en-US" dirty="0"/>
              <a:t>of mental behavior and actions”</a:t>
            </a:r>
          </a:p>
          <a:p>
            <a:r>
              <a:rPr lang="en-US" dirty="0" smtClean="0"/>
              <a:t>“</a:t>
            </a:r>
            <a:r>
              <a:rPr lang="en-US" dirty="0" smtClean="0"/>
              <a:t>St</a:t>
            </a:r>
            <a:r>
              <a:rPr lang="en-US" dirty="0" smtClean="0"/>
              <a:t>udy </a:t>
            </a:r>
            <a:r>
              <a:rPr lang="en-US" dirty="0"/>
              <a:t>of what influences our everyday actions and decisions”</a:t>
            </a:r>
          </a:p>
          <a:p>
            <a:r>
              <a:rPr lang="en-US" dirty="0" smtClean="0"/>
              <a:t>“How </a:t>
            </a:r>
            <a:r>
              <a:rPr lang="en-US" dirty="0"/>
              <a:t>people perceive things through social, personal, and emotional experiences”</a:t>
            </a:r>
          </a:p>
          <a:p>
            <a:r>
              <a:rPr lang="en-US" dirty="0" smtClean="0"/>
              <a:t>“Why </a:t>
            </a:r>
            <a:r>
              <a:rPr lang="en-US" dirty="0"/>
              <a:t>we act the way we do”</a:t>
            </a:r>
          </a:p>
          <a:p>
            <a:pPr marL="0" indent="0">
              <a:buNone/>
            </a:pPr>
            <a:endParaRPr lang="en-US" dirty="0"/>
          </a:p>
          <a:p>
            <a:pPr marL="0" indent="0">
              <a:buNone/>
            </a:pPr>
            <a:r>
              <a:rPr lang="en-US" dirty="0" smtClean="0"/>
              <a:t>44% </a:t>
            </a:r>
            <a:r>
              <a:rPr lang="en-US" dirty="0"/>
              <a:t>agreed with the statement, “Psychology is largely the study of atypical behaviors and mental disorders”</a:t>
            </a:r>
          </a:p>
          <a:p>
            <a:pPr marL="0" indent="0">
              <a:buNone/>
            </a:pPr>
            <a:endParaRPr lang="en-US" dirty="0"/>
          </a:p>
        </p:txBody>
      </p:sp>
    </p:spTree>
    <p:extLst>
      <p:ext uri="{BB962C8B-B14F-4D97-AF65-F5344CB8AC3E}">
        <p14:creationId xmlns:p14="http://schemas.microsoft.com/office/powerpoint/2010/main" val="398404883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Basic vs. Applied Research</a:t>
            </a:r>
            <a:endParaRPr lang="en-US" dirty="0"/>
          </a:p>
        </p:txBody>
      </p:sp>
      <p:sp>
        <p:nvSpPr>
          <p:cNvPr id="3" name="Content Placeholder 2"/>
          <p:cNvSpPr>
            <a:spLocks noGrp="1"/>
          </p:cNvSpPr>
          <p:nvPr>
            <p:ph idx="1"/>
          </p:nvPr>
        </p:nvSpPr>
        <p:spPr/>
        <p:txBody>
          <a:bodyPr/>
          <a:lstStyle/>
          <a:p>
            <a:r>
              <a:rPr lang="en-US" dirty="0" smtClean="0"/>
              <a:t>Basic Research</a:t>
            </a:r>
          </a:p>
          <a:p>
            <a:pPr lvl="1"/>
            <a:r>
              <a:rPr lang="en-US" dirty="0" smtClean="0"/>
              <a:t>Research that attempts to increase scientific knowledge in general</a:t>
            </a:r>
          </a:p>
          <a:p>
            <a:pPr lvl="1"/>
            <a:r>
              <a:rPr lang="en-US" dirty="0" smtClean="0"/>
              <a:t>Explores fundamental bases of </a:t>
            </a:r>
            <a:r>
              <a:rPr lang="en-US" dirty="0" smtClean="0"/>
              <a:t>behavior</a:t>
            </a:r>
          </a:p>
          <a:p>
            <a:pPr lvl="1"/>
            <a:endParaRPr lang="en-US" dirty="0" smtClean="0"/>
          </a:p>
          <a:p>
            <a:r>
              <a:rPr lang="en-US" dirty="0" smtClean="0"/>
              <a:t>Applied Research:</a:t>
            </a:r>
          </a:p>
          <a:p>
            <a:pPr lvl="1"/>
            <a:r>
              <a:rPr lang="en-US" dirty="0" smtClean="0"/>
              <a:t>Research that addresses practical, real-world problems</a:t>
            </a:r>
            <a:endParaRPr lang="en-US" dirty="0"/>
          </a:p>
        </p:txBody>
      </p:sp>
    </p:spTree>
    <p:extLst>
      <p:ext uri="{BB962C8B-B14F-4D97-AF65-F5344CB8AC3E}">
        <p14:creationId xmlns:p14="http://schemas.microsoft.com/office/powerpoint/2010/main" val="328758026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t>What does psychology today encompass?</a:t>
            </a:r>
            <a:endParaRPr lang="en-US" sz="3200" dirty="0"/>
          </a:p>
        </p:txBody>
      </p:sp>
      <p:sp>
        <p:nvSpPr>
          <p:cNvPr id="3" name="Content Placeholder 2"/>
          <p:cNvSpPr>
            <a:spLocks noGrp="1"/>
          </p:cNvSpPr>
          <p:nvPr>
            <p:ph idx="1"/>
          </p:nvPr>
        </p:nvSpPr>
        <p:spPr/>
        <p:txBody>
          <a:bodyPr/>
          <a:lstStyle/>
          <a:p>
            <a:pPr marL="0" indent="0">
              <a:buNone/>
            </a:pPr>
            <a:r>
              <a:rPr lang="en-US" b="1" dirty="0" smtClean="0"/>
              <a:t>Basic Research Areas</a:t>
            </a:r>
          </a:p>
          <a:p>
            <a:r>
              <a:rPr lang="en-US" dirty="0" smtClean="0"/>
              <a:t>Biological</a:t>
            </a:r>
          </a:p>
          <a:p>
            <a:r>
              <a:rPr lang="en-US" dirty="0" smtClean="0"/>
              <a:t>Cognitive</a:t>
            </a:r>
            <a:endParaRPr lang="en-US" dirty="0" smtClean="0"/>
          </a:p>
          <a:p>
            <a:r>
              <a:rPr lang="en-US" dirty="0" smtClean="0"/>
              <a:t>Developmental</a:t>
            </a:r>
          </a:p>
          <a:p>
            <a:r>
              <a:rPr lang="en-US" dirty="0" smtClean="0"/>
              <a:t>Social</a:t>
            </a:r>
          </a:p>
          <a:p>
            <a:r>
              <a:rPr lang="en-US" dirty="0" smtClean="0"/>
              <a:t>Personality</a:t>
            </a:r>
          </a:p>
          <a:p>
            <a:endParaRPr lang="en-US" dirty="0"/>
          </a:p>
        </p:txBody>
      </p:sp>
    </p:spTree>
    <p:extLst>
      <p:ext uri="{BB962C8B-B14F-4D97-AF65-F5344CB8AC3E}">
        <p14:creationId xmlns:p14="http://schemas.microsoft.com/office/powerpoint/2010/main" val="222900056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Biological Psychology</a:t>
            </a:r>
            <a:endParaRPr lang="en-US" dirty="0"/>
          </a:p>
        </p:txBody>
      </p:sp>
      <p:sp>
        <p:nvSpPr>
          <p:cNvPr id="3" name="Content Placeholder 2"/>
          <p:cNvSpPr>
            <a:spLocks noGrp="1"/>
          </p:cNvSpPr>
          <p:nvPr>
            <p:ph idx="1"/>
          </p:nvPr>
        </p:nvSpPr>
        <p:spPr/>
        <p:txBody>
          <a:bodyPr>
            <a:normAutofit/>
          </a:bodyPr>
          <a:lstStyle/>
          <a:p>
            <a:r>
              <a:rPr lang="en-US" sz="2800" dirty="0"/>
              <a:t>Studies the relationship between psychological processes and the body’s physical </a:t>
            </a:r>
            <a:r>
              <a:rPr lang="en-US" sz="2800" dirty="0" smtClean="0"/>
              <a:t>systems </a:t>
            </a:r>
            <a:r>
              <a:rPr lang="en-US" sz="2800" dirty="0"/>
              <a:t>such as the brain, nervous system, endocrine system, immune </a:t>
            </a:r>
            <a:r>
              <a:rPr lang="en-US" sz="2800" dirty="0" smtClean="0"/>
              <a:t>system </a:t>
            </a:r>
            <a:r>
              <a:rPr lang="en-US" sz="2800" dirty="0"/>
              <a:t>and genetics</a:t>
            </a:r>
          </a:p>
          <a:p>
            <a:pPr marL="0" indent="0">
              <a:buNone/>
            </a:pPr>
            <a:endParaRPr lang="en-US" sz="2800" dirty="0"/>
          </a:p>
        </p:txBody>
      </p:sp>
    </p:spTree>
    <p:extLst>
      <p:ext uri="{BB962C8B-B14F-4D97-AF65-F5344CB8AC3E}">
        <p14:creationId xmlns:p14="http://schemas.microsoft.com/office/powerpoint/2010/main" val="31258623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Cognitive Psychology</a:t>
            </a:r>
            <a:endParaRPr lang="en-US" dirty="0"/>
          </a:p>
        </p:txBody>
      </p:sp>
      <p:sp>
        <p:nvSpPr>
          <p:cNvPr id="3" name="Content Placeholder 2"/>
          <p:cNvSpPr>
            <a:spLocks noGrp="1"/>
          </p:cNvSpPr>
          <p:nvPr>
            <p:ph idx="1"/>
          </p:nvPr>
        </p:nvSpPr>
        <p:spPr/>
        <p:txBody>
          <a:bodyPr/>
          <a:lstStyle/>
          <a:p>
            <a:r>
              <a:rPr lang="en-US" sz="2800" dirty="0"/>
              <a:t>Investigates mental </a:t>
            </a:r>
            <a:r>
              <a:rPr lang="en-US" sz="2800" dirty="0" smtClean="0"/>
              <a:t>processes </a:t>
            </a:r>
            <a:r>
              <a:rPr lang="en-US" sz="2800" dirty="0"/>
              <a:t>including reasoning, thinking, problem solving, memory, perception, mental </a:t>
            </a:r>
            <a:r>
              <a:rPr lang="en-US" sz="2800" dirty="0" smtClean="0"/>
              <a:t>imagery </a:t>
            </a:r>
            <a:r>
              <a:rPr lang="en-US" sz="2800" dirty="0"/>
              <a:t>and language</a:t>
            </a:r>
          </a:p>
          <a:p>
            <a:pPr marL="0" indent="0">
              <a:buNone/>
            </a:pPr>
            <a:endParaRPr lang="en-US" dirty="0"/>
          </a:p>
        </p:txBody>
      </p:sp>
    </p:spTree>
    <p:extLst>
      <p:ext uri="{BB962C8B-B14F-4D97-AF65-F5344CB8AC3E}">
        <p14:creationId xmlns:p14="http://schemas.microsoft.com/office/powerpoint/2010/main" val="394170880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Developmental Psychology</a:t>
            </a:r>
            <a:endParaRPr lang="en-US" dirty="0"/>
          </a:p>
        </p:txBody>
      </p:sp>
      <p:sp>
        <p:nvSpPr>
          <p:cNvPr id="3" name="Content Placeholder 2"/>
          <p:cNvSpPr>
            <a:spLocks noGrp="1"/>
          </p:cNvSpPr>
          <p:nvPr>
            <p:ph idx="1"/>
          </p:nvPr>
        </p:nvSpPr>
        <p:spPr/>
        <p:txBody>
          <a:bodyPr>
            <a:normAutofit/>
          </a:bodyPr>
          <a:lstStyle/>
          <a:p>
            <a:r>
              <a:rPr lang="en-US" sz="2800" dirty="0"/>
              <a:t>Studies the physical, social, and psychological changes that occur at different ages and stages in the lifespan, from birth to old age</a:t>
            </a:r>
          </a:p>
          <a:p>
            <a:pPr marL="0" indent="0">
              <a:buNone/>
            </a:pPr>
            <a:endParaRPr lang="en-US" sz="2800" dirty="0"/>
          </a:p>
        </p:txBody>
      </p:sp>
    </p:spTree>
    <p:extLst>
      <p:ext uri="{BB962C8B-B14F-4D97-AF65-F5344CB8AC3E}">
        <p14:creationId xmlns:p14="http://schemas.microsoft.com/office/powerpoint/2010/main" val="97422184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idx="1"/>
          </p:nvPr>
        </p:nvSpPr>
        <p:spPr/>
        <p:txBody>
          <a:bodyPr/>
          <a:lstStyle/>
          <a:p>
            <a:pPr eaLnBrk="1" hangingPunct="1">
              <a:buFontTx/>
              <a:buNone/>
            </a:pPr>
            <a:r>
              <a:rPr lang="en-US" sz="3600" u="sng" dirty="0" smtClean="0"/>
              <a:t>Psychology</a:t>
            </a:r>
            <a:r>
              <a:rPr lang="en-US" sz="3600" dirty="0" smtClean="0"/>
              <a:t> has Greek roots</a:t>
            </a:r>
            <a:endParaRPr lang="en-US" sz="3600" u="sng" dirty="0"/>
          </a:p>
          <a:p>
            <a:pPr eaLnBrk="1" hangingPunct="1">
              <a:buFontTx/>
              <a:buNone/>
            </a:pPr>
            <a:endParaRPr lang="en-US" sz="3600" dirty="0">
              <a:latin typeface="Californian FB" charset="0"/>
            </a:endParaRPr>
          </a:p>
          <a:p>
            <a:pPr eaLnBrk="1" hangingPunct="1"/>
            <a:r>
              <a:rPr lang="en-US" sz="3600" i="1" u="sng" dirty="0" smtClean="0">
                <a:latin typeface="Arial" panose="020B0604020202020204" pitchFamily="34" charset="0"/>
                <a:cs typeface="Arial" panose="020B0604020202020204" pitchFamily="34" charset="0"/>
              </a:rPr>
              <a:t>Psyche</a:t>
            </a:r>
            <a:r>
              <a:rPr lang="en-US" sz="3600" dirty="0" smtClean="0">
                <a:latin typeface="Arial" panose="020B0604020202020204" pitchFamily="34" charset="0"/>
                <a:cs typeface="Arial" panose="020B0604020202020204" pitchFamily="34" charset="0"/>
              </a:rPr>
              <a:t> == soul or mind</a:t>
            </a:r>
          </a:p>
          <a:p>
            <a:pPr eaLnBrk="1" hangingPunct="1"/>
            <a:r>
              <a:rPr lang="en-US" sz="3600" i="1" dirty="0" smtClean="0">
                <a:latin typeface="Arial" panose="020B0604020202020204" pitchFamily="34" charset="0"/>
                <a:cs typeface="Arial" panose="020B0604020202020204" pitchFamily="34" charset="0"/>
              </a:rPr>
              <a:t>  </a:t>
            </a:r>
            <a:r>
              <a:rPr lang="en-US" sz="3600" i="1" u="sng" dirty="0" smtClean="0">
                <a:latin typeface="Arial" panose="020B0604020202020204" pitchFamily="34" charset="0"/>
                <a:cs typeface="Arial" panose="020B0604020202020204" pitchFamily="34" charset="0"/>
              </a:rPr>
              <a:t>Logos</a:t>
            </a:r>
            <a:r>
              <a:rPr lang="en-US" sz="3600" dirty="0" smtClean="0">
                <a:latin typeface="Arial" panose="020B0604020202020204" pitchFamily="34" charset="0"/>
                <a:cs typeface="Arial" panose="020B0604020202020204" pitchFamily="34" charset="0"/>
              </a:rPr>
              <a:t> == word </a:t>
            </a:r>
            <a:r>
              <a:rPr lang="en-US" sz="3600" dirty="0">
                <a:latin typeface="Arial" panose="020B0604020202020204" pitchFamily="34" charset="0"/>
                <a:cs typeface="Arial" panose="020B0604020202020204" pitchFamily="34" charset="0"/>
              </a:rPr>
              <a:t>or study</a:t>
            </a:r>
          </a:p>
        </p:txBody>
      </p:sp>
    </p:spTree>
    <p:extLst>
      <p:ext uri="{BB962C8B-B14F-4D97-AF65-F5344CB8AC3E}">
        <p14:creationId xmlns:p14="http://schemas.microsoft.com/office/powerpoint/2010/main" val="575502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Social Psychology</a:t>
            </a:r>
            <a:endParaRPr lang="en-US" dirty="0"/>
          </a:p>
        </p:txBody>
      </p:sp>
      <p:sp>
        <p:nvSpPr>
          <p:cNvPr id="3" name="Content Placeholder 2"/>
          <p:cNvSpPr>
            <a:spLocks noGrp="1"/>
          </p:cNvSpPr>
          <p:nvPr>
            <p:ph idx="1"/>
          </p:nvPr>
        </p:nvSpPr>
        <p:spPr/>
        <p:txBody>
          <a:bodyPr/>
          <a:lstStyle/>
          <a:p>
            <a:pPr marL="0" indent="0" defTabSz="457200">
              <a:spcBef>
                <a:spcPts val="0"/>
              </a:spcBef>
              <a:buClrTx/>
              <a:buSzTx/>
              <a:buNone/>
              <a:defRPr/>
            </a:pPr>
            <a:r>
              <a:rPr lang="en-US" sz="2800" dirty="0"/>
              <a:t>Explores how people are affected by their social environments, including how people think about and influence others</a:t>
            </a:r>
          </a:p>
          <a:p>
            <a:pPr marL="0" indent="0" defTabSz="457200">
              <a:spcBef>
                <a:spcPts val="0"/>
              </a:spcBef>
              <a:buClrTx/>
              <a:buSzTx/>
              <a:buNone/>
              <a:defRPr/>
            </a:pPr>
            <a:endParaRPr lang="en-US" sz="2800" b="1" dirty="0"/>
          </a:p>
          <a:p>
            <a:endParaRPr lang="en-US" sz="2800" dirty="0"/>
          </a:p>
          <a:p>
            <a:endParaRPr lang="en-US" sz="2800" dirty="0"/>
          </a:p>
          <a:p>
            <a:endParaRPr lang="en-US" dirty="0"/>
          </a:p>
        </p:txBody>
      </p:sp>
    </p:spTree>
    <p:extLst>
      <p:ext uri="{BB962C8B-B14F-4D97-AF65-F5344CB8AC3E}">
        <p14:creationId xmlns:p14="http://schemas.microsoft.com/office/powerpoint/2010/main" val="272965213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Personality Psychology</a:t>
            </a:r>
            <a:endParaRPr lang="en-US" dirty="0"/>
          </a:p>
        </p:txBody>
      </p:sp>
      <p:sp>
        <p:nvSpPr>
          <p:cNvPr id="3" name="Content Placeholder 2"/>
          <p:cNvSpPr>
            <a:spLocks noGrp="1"/>
          </p:cNvSpPr>
          <p:nvPr>
            <p:ph idx="1"/>
          </p:nvPr>
        </p:nvSpPr>
        <p:spPr/>
        <p:txBody>
          <a:bodyPr/>
          <a:lstStyle/>
          <a:p>
            <a:pPr fontAlgn="base"/>
            <a:r>
              <a:rPr lang="en-US" b="1" dirty="0"/>
              <a:t>Personality</a:t>
            </a:r>
            <a:r>
              <a:rPr lang="en-US" dirty="0"/>
              <a:t> refers to individual differences in characteristic patterns of thinking, feeling and behaving. </a:t>
            </a:r>
            <a:endParaRPr lang="en-US" dirty="0" smtClean="0"/>
          </a:p>
          <a:p>
            <a:pPr fontAlgn="base"/>
            <a:r>
              <a:rPr lang="en-US" dirty="0" smtClean="0"/>
              <a:t>The </a:t>
            </a:r>
            <a:r>
              <a:rPr lang="en-US" dirty="0"/>
              <a:t>study of personality focuses on two broad areas: One is understanding individual differences in particular personality characteristics, such as sociability or irritability. The other is understanding how the various parts of a person come together as a whole.</a:t>
            </a:r>
          </a:p>
          <a:p>
            <a:pPr marL="0" indent="0" fontAlgn="base">
              <a:buNone/>
            </a:pPr>
            <a:endParaRPr lang="en-US" dirty="0" smtClean="0"/>
          </a:p>
          <a:p>
            <a:pPr marL="0" indent="0" fontAlgn="base">
              <a:buNone/>
            </a:pPr>
            <a:r>
              <a:rPr lang="en-US" dirty="0" smtClean="0"/>
              <a:t>Adapted </a:t>
            </a:r>
            <a:r>
              <a:rPr lang="en-US" dirty="0"/>
              <a:t>from the </a:t>
            </a:r>
            <a:r>
              <a:rPr lang="en-US" i="1" u="sng" dirty="0">
                <a:hlinkClick r:id="rId2" tooltip="Encyclopedia of Psychology [4600100]"/>
              </a:rPr>
              <a:t>Encyclopedia of Psychology</a:t>
            </a:r>
            <a:endParaRPr lang="en-US" dirty="0"/>
          </a:p>
          <a:p>
            <a:endParaRPr lang="en-US" dirty="0"/>
          </a:p>
        </p:txBody>
      </p:sp>
    </p:spTree>
    <p:extLst>
      <p:ext uri="{BB962C8B-B14F-4D97-AF65-F5344CB8AC3E}">
        <p14:creationId xmlns:p14="http://schemas.microsoft.com/office/powerpoint/2010/main" val="272965213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4763" y="0"/>
            <a:ext cx="9144001" cy="1076325"/>
          </a:xfrm>
          <a:solidFill>
            <a:srgbClr val="FF6C24"/>
          </a:solidFill>
        </p:spPr>
        <p:txBody>
          <a:bodyPr lIns="274320">
            <a:normAutofit fontScale="90000"/>
          </a:bodyPr>
          <a:lstStyle/>
          <a:p>
            <a:pPr algn="ctr">
              <a:lnSpc>
                <a:spcPts val="4200"/>
              </a:lnSpc>
            </a:pPr>
            <a:r>
              <a:rPr lang="en-US" b="1" dirty="0" smtClean="0">
                <a:solidFill>
                  <a:srgbClr val="000000"/>
                </a:solidFill>
                <a:latin typeface="Calibri" charset="0"/>
              </a:rPr>
              <a:t/>
            </a:r>
            <a:br>
              <a:rPr lang="en-US" b="1" dirty="0" smtClean="0">
                <a:solidFill>
                  <a:srgbClr val="000000"/>
                </a:solidFill>
                <a:latin typeface="Calibri" charset="0"/>
              </a:rPr>
            </a:br>
            <a:r>
              <a:rPr lang="en-US" sz="4400" b="1" dirty="0" smtClean="0">
                <a:solidFill>
                  <a:srgbClr val="000000"/>
                </a:solidFill>
                <a:latin typeface="Calibri" charset="0"/>
              </a:rPr>
              <a:t>Psychology</a:t>
            </a:r>
            <a:r>
              <a:rPr lang="ja-JP" altLang="en-US" sz="4400" b="1" dirty="0" smtClean="0">
                <a:solidFill>
                  <a:srgbClr val="000000"/>
                </a:solidFill>
                <a:latin typeface="Calibri" charset="0"/>
              </a:rPr>
              <a:t>’</a:t>
            </a:r>
            <a:r>
              <a:rPr lang="en-US" sz="4400" b="1" dirty="0" smtClean="0">
                <a:solidFill>
                  <a:srgbClr val="000000"/>
                </a:solidFill>
                <a:latin typeface="Calibri" charset="0"/>
              </a:rPr>
              <a:t>s </a:t>
            </a:r>
            <a:r>
              <a:rPr lang="en-US" sz="4400" b="1" dirty="0">
                <a:solidFill>
                  <a:srgbClr val="000000"/>
                </a:solidFill>
                <a:latin typeface="Calibri" charset="0"/>
              </a:rPr>
              <a:t>Subfields</a:t>
            </a:r>
            <a:r>
              <a:rPr lang="en-US" sz="4400" b="1" dirty="0">
                <a:solidFill>
                  <a:schemeClr val="bg1"/>
                </a:solidFill>
                <a:latin typeface="Calibri" charset="0"/>
              </a:rPr>
              <a:t/>
            </a:r>
            <a:br>
              <a:rPr lang="en-US" sz="4400" b="1" dirty="0">
                <a:solidFill>
                  <a:schemeClr val="bg1"/>
                </a:solidFill>
                <a:latin typeface="Calibri" charset="0"/>
              </a:rPr>
            </a:br>
            <a:endParaRPr lang="en-US" sz="3600" b="1" dirty="0">
              <a:solidFill>
                <a:schemeClr val="bg1"/>
              </a:solidFill>
              <a:latin typeface="Calibri" charset="0"/>
            </a:endParaRPr>
          </a:p>
        </p:txBody>
      </p:sp>
      <p:grpSp>
        <p:nvGrpSpPr>
          <p:cNvPr id="3" name="Group 19"/>
          <p:cNvGrpSpPr>
            <a:grpSpLocks/>
          </p:cNvGrpSpPr>
          <p:nvPr/>
        </p:nvGrpSpPr>
        <p:grpSpPr bwMode="auto">
          <a:xfrm>
            <a:off x="0" y="1162050"/>
            <a:ext cx="4402138" cy="5656263"/>
            <a:chOff x="4575" y="1031100"/>
            <a:chExt cx="4402335" cy="5656073"/>
          </a:xfrm>
          <a:solidFill>
            <a:srgbClr val="FF6C24"/>
          </a:solidFill>
        </p:grpSpPr>
        <p:sp>
          <p:nvSpPr>
            <p:cNvPr id="6" name="Freeform 5"/>
            <p:cNvSpPr/>
            <p:nvPr/>
          </p:nvSpPr>
          <p:spPr>
            <a:xfrm>
              <a:off x="4575" y="1031100"/>
              <a:ext cx="4402335" cy="5656073"/>
            </a:xfrm>
            <a:custGeom>
              <a:avLst/>
              <a:gdLst>
                <a:gd name="connsiteX0" fmla="*/ 0 w 4402335"/>
                <a:gd name="connsiteY0" fmla="*/ 440234 h 5280809"/>
                <a:gd name="connsiteX1" fmla="*/ 440234 w 4402335"/>
                <a:gd name="connsiteY1" fmla="*/ 0 h 5280809"/>
                <a:gd name="connsiteX2" fmla="*/ 3962102 w 4402335"/>
                <a:gd name="connsiteY2" fmla="*/ 0 h 5280809"/>
                <a:gd name="connsiteX3" fmla="*/ 4402336 w 4402335"/>
                <a:gd name="connsiteY3" fmla="*/ 440234 h 5280809"/>
                <a:gd name="connsiteX4" fmla="*/ 4402335 w 4402335"/>
                <a:gd name="connsiteY4" fmla="*/ 4840576 h 5280809"/>
                <a:gd name="connsiteX5" fmla="*/ 3962101 w 4402335"/>
                <a:gd name="connsiteY5" fmla="*/ 5280810 h 5280809"/>
                <a:gd name="connsiteX6" fmla="*/ 440234 w 4402335"/>
                <a:gd name="connsiteY6" fmla="*/ 5280809 h 5280809"/>
                <a:gd name="connsiteX7" fmla="*/ 0 w 4402335"/>
                <a:gd name="connsiteY7" fmla="*/ 4840575 h 5280809"/>
                <a:gd name="connsiteX8" fmla="*/ 0 w 4402335"/>
                <a:gd name="connsiteY8" fmla="*/ 440234 h 5280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02335" h="5280809">
                  <a:moveTo>
                    <a:pt x="0" y="440234"/>
                  </a:moveTo>
                  <a:cubicBezTo>
                    <a:pt x="0" y="197099"/>
                    <a:pt x="197099" y="0"/>
                    <a:pt x="440234" y="0"/>
                  </a:cubicBezTo>
                  <a:lnTo>
                    <a:pt x="3962102" y="0"/>
                  </a:lnTo>
                  <a:cubicBezTo>
                    <a:pt x="4205237" y="0"/>
                    <a:pt x="4402336" y="197099"/>
                    <a:pt x="4402336" y="440234"/>
                  </a:cubicBezTo>
                  <a:cubicBezTo>
                    <a:pt x="4402336" y="1907015"/>
                    <a:pt x="4402335" y="3373795"/>
                    <a:pt x="4402335" y="4840576"/>
                  </a:cubicBezTo>
                  <a:cubicBezTo>
                    <a:pt x="4402335" y="5083711"/>
                    <a:pt x="4205236" y="5280810"/>
                    <a:pt x="3962101" y="5280810"/>
                  </a:cubicBezTo>
                  <a:lnTo>
                    <a:pt x="440234" y="5280809"/>
                  </a:lnTo>
                  <a:cubicBezTo>
                    <a:pt x="197099" y="5280809"/>
                    <a:pt x="0" y="5083710"/>
                    <a:pt x="0" y="4840575"/>
                  </a:cubicBezTo>
                  <a:lnTo>
                    <a:pt x="0" y="440234"/>
                  </a:lnTo>
                  <a:close/>
                </a:path>
              </a:pathLst>
            </a:custGeom>
            <a:grp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txBody>
            <a:bodyPr lIns="167640" tIns="167640" rIns="167640" bIns="3864207" spcCol="1270"/>
            <a:lstStyle/>
            <a:p>
              <a:pPr algn="ctr" defTabSz="1955800" fontAlgn="auto">
                <a:lnSpc>
                  <a:spcPct val="90000"/>
                </a:lnSpc>
                <a:spcBef>
                  <a:spcPts val="0"/>
                </a:spcBef>
                <a:spcAft>
                  <a:spcPct val="35000"/>
                </a:spcAft>
                <a:defRPr/>
              </a:pPr>
              <a:r>
                <a:rPr lang="en-US" sz="4400" dirty="0">
                  <a:solidFill>
                    <a:srgbClr val="000000"/>
                  </a:solidFill>
                </a:rPr>
                <a:t>Type of research</a:t>
              </a:r>
            </a:p>
          </p:txBody>
        </p:sp>
        <p:sp>
          <p:nvSpPr>
            <p:cNvPr id="7" name="Freeform 6"/>
            <p:cNvSpPr/>
            <p:nvPr/>
          </p:nvSpPr>
          <p:spPr>
            <a:xfrm>
              <a:off x="149044" y="1812124"/>
              <a:ext cx="4113396" cy="639742"/>
            </a:xfrm>
            <a:custGeom>
              <a:avLst/>
              <a:gdLst>
                <a:gd name="connsiteX0" fmla="*/ 0 w 3521868"/>
                <a:gd name="connsiteY0" fmla="*/ 50700 h 507001"/>
                <a:gd name="connsiteX1" fmla="*/ 50700 w 3521868"/>
                <a:gd name="connsiteY1" fmla="*/ 0 h 507001"/>
                <a:gd name="connsiteX2" fmla="*/ 3471168 w 3521868"/>
                <a:gd name="connsiteY2" fmla="*/ 0 h 507001"/>
                <a:gd name="connsiteX3" fmla="*/ 3521868 w 3521868"/>
                <a:gd name="connsiteY3" fmla="*/ 50700 h 507001"/>
                <a:gd name="connsiteX4" fmla="*/ 3521868 w 3521868"/>
                <a:gd name="connsiteY4" fmla="*/ 456301 h 507001"/>
                <a:gd name="connsiteX5" fmla="*/ 3471168 w 3521868"/>
                <a:gd name="connsiteY5" fmla="*/ 507001 h 507001"/>
                <a:gd name="connsiteX6" fmla="*/ 50700 w 3521868"/>
                <a:gd name="connsiteY6" fmla="*/ 507001 h 507001"/>
                <a:gd name="connsiteX7" fmla="*/ 0 w 3521868"/>
                <a:gd name="connsiteY7" fmla="*/ 456301 h 507001"/>
                <a:gd name="connsiteX8" fmla="*/ 0 w 3521868"/>
                <a:gd name="connsiteY8" fmla="*/ 50700 h 507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21868" h="507001">
                  <a:moveTo>
                    <a:pt x="0" y="50700"/>
                  </a:moveTo>
                  <a:cubicBezTo>
                    <a:pt x="0" y="22699"/>
                    <a:pt x="22699" y="0"/>
                    <a:pt x="50700" y="0"/>
                  </a:cubicBezTo>
                  <a:lnTo>
                    <a:pt x="3471168" y="0"/>
                  </a:lnTo>
                  <a:cubicBezTo>
                    <a:pt x="3499169" y="0"/>
                    <a:pt x="3521868" y="22699"/>
                    <a:pt x="3521868" y="50700"/>
                  </a:cubicBezTo>
                  <a:lnTo>
                    <a:pt x="3521868" y="456301"/>
                  </a:lnTo>
                  <a:cubicBezTo>
                    <a:pt x="3521868" y="484302"/>
                    <a:pt x="3499169" y="507001"/>
                    <a:pt x="3471168" y="507001"/>
                  </a:cubicBezTo>
                  <a:lnTo>
                    <a:pt x="50700" y="507001"/>
                  </a:lnTo>
                  <a:cubicBezTo>
                    <a:pt x="22699" y="507001"/>
                    <a:pt x="0" y="484302"/>
                    <a:pt x="0" y="456301"/>
                  </a:cubicBezTo>
                  <a:lnTo>
                    <a:pt x="0" y="50700"/>
                  </a:lnTo>
                  <a:close/>
                </a:path>
              </a:pathLst>
            </a:custGeom>
            <a:gr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lIns="80890" tIns="64380" rIns="80890" bIns="64380" spcCol="1270" anchor="ctr"/>
            <a:lstStyle/>
            <a:p>
              <a:pPr algn="ctr" defTabSz="1155700" fontAlgn="auto">
                <a:lnSpc>
                  <a:spcPct val="90000"/>
                </a:lnSpc>
                <a:spcBef>
                  <a:spcPts val="0"/>
                </a:spcBef>
                <a:spcAft>
                  <a:spcPct val="35000"/>
                </a:spcAft>
                <a:defRPr/>
              </a:pPr>
              <a:r>
                <a:rPr lang="en-US" sz="2600" dirty="0">
                  <a:solidFill>
                    <a:srgbClr val="000000"/>
                  </a:solidFill>
                </a:rPr>
                <a:t>Biological</a:t>
              </a:r>
            </a:p>
          </p:txBody>
        </p:sp>
        <p:sp>
          <p:nvSpPr>
            <p:cNvPr id="8" name="Freeform 7"/>
            <p:cNvSpPr/>
            <p:nvPr/>
          </p:nvSpPr>
          <p:spPr>
            <a:xfrm>
              <a:off x="149044" y="2623310"/>
              <a:ext cx="4113396" cy="639741"/>
            </a:xfrm>
            <a:custGeom>
              <a:avLst/>
              <a:gdLst>
                <a:gd name="connsiteX0" fmla="*/ 0 w 3521868"/>
                <a:gd name="connsiteY0" fmla="*/ 50700 h 507001"/>
                <a:gd name="connsiteX1" fmla="*/ 50700 w 3521868"/>
                <a:gd name="connsiteY1" fmla="*/ 0 h 507001"/>
                <a:gd name="connsiteX2" fmla="*/ 3471168 w 3521868"/>
                <a:gd name="connsiteY2" fmla="*/ 0 h 507001"/>
                <a:gd name="connsiteX3" fmla="*/ 3521868 w 3521868"/>
                <a:gd name="connsiteY3" fmla="*/ 50700 h 507001"/>
                <a:gd name="connsiteX4" fmla="*/ 3521868 w 3521868"/>
                <a:gd name="connsiteY4" fmla="*/ 456301 h 507001"/>
                <a:gd name="connsiteX5" fmla="*/ 3471168 w 3521868"/>
                <a:gd name="connsiteY5" fmla="*/ 507001 h 507001"/>
                <a:gd name="connsiteX6" fmla="*/ 50700 w 3521868"/>
                <a:gd name="connsiteY6" fmla="*/ 507001 h 507001"/>
                <a:gd name="connsiteX7" fmla="*/ 0 w 3521868"/>
                <a:gd name="connsiteY7" fmla="*/ 456301 h 507001"/>
                <a:gd name="connsiteX8" fmla="*/ 0 w 3521868"/>
                <a:gd name="connsiteY8" fmla="*/ 50700 h 507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21868" h="507001">
                  <a:moveTo>
                    <a:pt x="0" y="50700"/>
                  </a:moveTo>
                  <a:cubicBezTo>
                    <a:pt x="0" y="22699"/>
                    <a:pt x="22699" y="0"/>
                    <a:pt x="50700" y="0"/>
                  </a:cubicBezTo>
                  <a:lnTo>
                    <a:pt x="3471168" y="0"/>
                  </a:lnTo>
                  <a:cubicBezTo>
                    <a:pt x="3499169" y="0"/>
                    <a:pt x="3521868" y="22699"/>
                    <a:pt x="3521868" y="50700"/>
                  </a:cubicBezTo>
                  <a:lnTo>
                    <a:pt x="3521868" y="456301"/>
                  </a:lnTo>
                  <a:cubicBezTo>
                    <a:pt x="3521868" y="484302"/>
                    <a:pt x="3499169" y="507001"/>
                    <a:pt x="3471168" y="507001"/>
                  </a:cubicBezTo>
                  <a:lnTo>
                    <a:pt x="50700" y="507001"/>
                  </a:lnTo>
                  <a:cubicBezTo>
                    <a:pt x="22699" y="507001"/>
                    <a:pt x="0" y="484302"/>
                    <a:pt x="0" y="456301"/>
                  </a:cubicBezTo>
                  <a:lnTo>
                    <a:pt x="0" y="50700"/>
                  </a:lnTo>
                  <a:close/>
                </a:path>
              </a:pathLst>
            </a:custGeom>
            <a:gr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lIns="80890" tIns="64380" rIns="80890" bIns="64380" spcCol="1270" anchor="ctr"/>
            <a:lstStyle/>
            <a:p>
              <a:pPr algn="ctr" defTabSz="1155700" fontAlgn="auto">
                <a:lnSpc>
                  <a:spcPct val="90000"/>
                </a:lnSpc>
                <a:spcBef>
                  <a:spcPts val="0"/>
                </a:spcBef>
                <a:spcAft>
                  <a:spcPct val="35000"/>
                </a:spcAft>
                <a:defRPr/>
              </a:pPr>
              <a:r>
                <a:rPr lang="en-US" sz="2600" dirty="0">
                  <a:solidFill>
                    <a:srgbClr val="000000"/>
                  </a:solidFill>
                </a:rPr>
                <a:t>Developmental</a:t>
              </a:r>
            </a:p>
          </p:txBody>
        </p:sp>
        <p:sp>
          <p:nvSpPr>
            <p:cNvPr id="9" name="Freeform 8"/>
            <p:cNvSpPr/>
            <p:nvPr/>
          </p:nvSpPr>
          <p:spPr>
            <a:xfrm>
              <a:off x="149044" y="3432907"/>
              <a:ext cx="4113396" cy="639741"/>
            </a:xfrm>
            <a:custGeom>
              <a:avLst/>
              <a:gdLst>
                <a:gd name="connsiteX0" fmla="*/ 0 w 3521868"/>
                <a:gd name="connsiteY0" fmla="*/ 50700 h 507001"/>
                <a:gd name="connsiteX1" fmla="*/ 50700 w 3521868"/>
                <a:gd name="connsiteY1" fmla="*/ 0 h 507001"/>
                <a:gd name="connsiteX2" fmla="*/ 3471168 w 3521868"/>
                <a:gd name="connsiteY2" fmla="*/ 0 h 507001"/>
                <a:gd name="connsiteX3" fmla="*/ 3521868 w 3521868"/>
                <a:gd name="connsiteY3" fmla="*/ 50700 h 507001"/>
                <a:gd name="connsiteX4" fmla="*/ 3521868 w 3521868"/>
                <a:gd name="connsiteY4" fmla="*/ 456301 h 507001"/>
                <a:gd name="connsiteX5" fmla="*/ 3471168 w 3521868"/>
                <a:gd name="connsiteY5" fmla="*/ 507001 h 507001"/>
                <a:gd name="connsiteX6" fmla="*/ 50700 w 3521868"/>
                <a:gd name="connsiteY6" fmla="*/ 507001 h 507001"/>
                <a:gd name="connsiteX7" fmla="*/ 0 w 3521868"/>
                <a:gd name="connsiteY7" fmla="*/ 456301 h 507001"/>
                <a:gd name="connsiteX8" fmla="*/ 0 w 3521868"/>
                <a:gd name="connsiteY8" fmla="*/ 50700 h 507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21868" h="507001">
                  <a:moveTo>
                    <a:pt x="0" y="50700"/>
                  </a:moveTo>
                  <a:cubicBezTo>
                    <a:pt x="0" y="22699"/>
                    <a:pt x="22699" y="0"/>
                    <a:pt x="50700" y="0"/>
                  </a:cubicBezTo>
                  <a:lnTo>
                    <a:pt x="3471168" y="0"/>
                  </a:lnTo>
                  <a:cubicBezTo>
                    <a:pt x="3499169" y="0"/>
                    <a:pt x="3521868" y="22699"/>
                    <a:pt x="3521868" y="50700"/>
                  </a:cubicBezTo>
                  <a:lnTo>
                    <a:pt x="3521868" y="456301"/>
                  </a:lnTo>
                  <a:cubicBezTo>
                    <a:pt x="3521868" y="484302"/>
                    <a:pt x="3499169" y="507001"/>
                    <a:pt x="3471168" y="507001"/>
                  </a:cubicBezTo>
                  <a:lnTo>
                    <a:pt x="50700" y="507001"/>
                  </a:lnTo>
                  <a:cubicBezTo>
                    <a:pt x="22699" y="507001"/>
                    <a:pt x="0" y="484302"/>
                    <a:pt x="0" y="456301"/>
                  </a:cubicBezTo>
                  <a:lnTo>
                    <a:pt x="0" y="50700"/>
                  </a:lnTo>
                  <a:close/>
                </a:path>
              </a:pathLst>
            </a:custGeom>
            <a:gr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lIns="80890" tIns="64380" rIns="80890" bIns="64380" spcCol="1270" anchor="ctr"/>
            <a:lstStyle/>
            <a:p>
              <a:pPr algn="ctr" defTabSz="1155700" fontAlgn="auto">
                <a:lnSpc>
                  <a:spcPct val="90000"/>
                </a:lnSpc>
                <a:spcBef>
                  <a:spcPts val="0"/>
                </a:spcBef>
                <a:spcAft>
                  <a:spcPct val="35000"/>
                </a:spcAft>
                <a:defRPr/>
              </a:pPr>
              <a:r>
                <a:rPr lang="en-US" sz="2600" dirty="0">
                  <a:solidFill>
                    <a:srgbClr val="000000"/>
                  </a:solidFill>
                </a:rPr>
                <a:t>Cognitive</a:t>
              </a:r>
            </a:p>
          </p:txBody>
        </p:sp>
        <p:sp>
          <p:nvSpPr>
            <p:cNvPr id="10" name="Freeform 9"/>
            <p:cNvSpPr/>
            <p:nvPr/>
          </p:nvSpPr>
          <p:spPr>
            <a:xfrm>
              <a:off x="149044" y="4244092"/>
              <a:ext cx="4113396" cy="639742"/>
            </a:xfrm>
            <a:custGeom>
              <a:avLst/>
              <a:gdLst>
                <a:gd name="connsiteX0" fmla="*/ 0 w 3521868"/>
                <a:gd name="connsiteY0" fmla="*/ 50700 h 507001"/>
                <a:gd name="connsiteX1" fmla="*/ 50700 w 3521868"/>
                <a:gd name="connsiteY1" fmla="*/ 0 h 507001"/>
                <a:gd name="connsiteX2" fmla="*/ 3471168 w 3521868"/>
                <a:gd name="connsiteY2" fmla="*/ 0 h 507001"/>
                <a:gd name="connsiteX3" fmla="*/ 3521868 w 3521868"/>
                <a:gd name="connsiteY3" fmla="*/ 50700 h 507001"/>
                <a:gd name="connsiteX4" fmla="*/ 3521868 w 3521868"/>
                <a:gd name="connsiteY4" fmla="*/ 456301 h 507001"/>
                <a:gd name="connsiteX5" fmla="*/ 3471168 w 3521868"/>
                <a:gd name="connsiteY5" fmla="*/ 507001 h 507001"/>
                <a:gd name="connsiteX6" fmla="*/ 50700 w 3521868"/>
                <a:gd name="connsiteY6" fmla="*/ 507001 h 507001"/>
                <a:gd name="connsiteX7" fmla="*/ 0 w 3521868"/>
                <a:gd name="connsiteY7" fmla="*/ 456301 h 507001"/>
                <a:gd name="connsiteX8" fmla="*/ 0 w 3521868"/>
                <a:gd name="connsiteY8" fmla="*/ 50700 h 507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21868" h="507001">
                  <a:moveTo>
                    <a:pt x="0" y="50700"/>
                  </a:moveTo>
                  <a:cubicBezTo>
                    <a:pt x="0" y="22699"/>
                    <a:pt x="22699" y="0"/>
                    <a:pt x="50700" y="0"/>
                  </a:cubicBezTo>
                  <a:lnTo>
                    <a:pt x="3471168" y="0"/>
                  </a:lnTo>
                  <a:cubicBezTo>
                    <a:pt x="3499169" y="0"/>
                    <a:pt x="3521868" y="22699"/>
                    <a:pt x="3521868" y="50700"/>
                  </a:cubicBezTo>
                  <a:lnTo>
                    <a:pt x="3521868" y="456301"/>
                  </a:lnTo>
                  <a:cubicBezTo>
                    <a:pt x="3521868" y="484302"/>
                    <a:pt x="3499169" y="507001"/>
                    <a:pt x="3471168" y="507001"/>
                  </a:cubicBezTo>
                  <a:lnTo>
                    <a:pt x="50700" y="507001"/>
                  </a:lnTo>
                  <a:cubicBezTo>
                    <a:pt x="22699" y="507001"/>
                    <a:pt x="0" y="484302"/>
                    <a:pt x="0" y="456301"/>
                  </a:cubicBezTo>
                  <a:lnTo>
                    <a:pt x="0" y="50700"/>
                  </a:lnTo>
                  <a:close/>
                </a:path>
              </a:pathLst>
            </a:custGeom>
            <a:gr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lIns="80890" tIns="64380" rIns="80890" bIns="64380" spcCol="1270" anchor="ctr"/>
            <a:lstStyle/>
            <a:p>
              <a:pPr algn="ctr" defTabSz="1155700" fontAlgn="auto">
                <a:lnSpc>
                  <a:spcPct val="90000"/>
                </a:lnSpc>
                <a:spcBef>
                  <a:spcPts val="0"/>
                </a:spcBef>
                <a:spcAft>
                  <a:spcPct val="35000"/>
                </a:spcAft>
                <a:defRPr/>
              </a:pPr>
              <a:r>
                <a:rPr lang="en-US" sz="2600" dirty="0">
                  <a:solidFill>
                    <a:srgbClr val="000000"/>
                  </a:solidFill>
                </a:rPr>
                <a:t>Personality</a:t>
              </a:r>
            </a:p>
          </p:txBody>
        </p:sp>
        <p:sp>
          <p:nvSpPr>
            <p:cNvPr id="11" name="Freeform 10"/>
            <p:cNvSpPr/>
            <p:nvPr/>
          </p:nvSpPr>
          <p:spPr>
            <a:xfrm>
              <a:off x="149044" y="5028291"/>
              <a:ext cx="4113396" cy="639742"/>
            </a:xfrm>
            <a:custGeom>
              <a:avLst/>
              <a:gdLst>
                <a:gd name="connsiteX0" fmla="*/ 0 w 3521868"/>
                <a:gd name="connsiteY0" fmla="*/ 50700 h 507001"/>
                <a:gd name="connsiteX1" fmla="*/ 50700 w 3521868"/>
                <a:gd name="connsiteY1" fmla="*/ 0 h 507001"/>
                <a:gd name="connsiteX2" fmla="*/ 3471168 w 3521868"/>
                <a:gd name="connsiteY2" fmla="*/ 0 h 507001"/>
                <a:gd name="connsiteX3" fmla="*/ 3521868 w 3521868"/>
                <a:gd name="connsiteY3" fmla="*/ 50700 h 507001"/>
                <a:gd name="connsiteX4" fmla="*/ 3521868 w 3521868"/>
                <a:gd name="connsiteY4" fmla="*/ 456301 h 507001"/>
                <a:gd name="connsiteX5" fmla="*/ 3471168 w 3521868"/>
                <a:gd name="connsiteY5" fmla="*/ 507001 h 507001"/>
                <a:gd name="connsiteX6" fmla="*/ 50700 w 3521868"/>
                <a:gd name="connsiteY6" fmla="*/ 507001 h 507001"/>
                <a:gd name="connsiteX7" fmla="*/ 0 w 3521868"/>
                <a:gd name="connsiteY7" fmla="*/ 456301 h 507001"/>
                <a:gd name="connsiteX8" fmla="*/ 0 w 3521868"/>
                <a:gd name="connsiteY8" fmla="*/ 50700 h 507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21868" h="507001">
                  <a:moveTo>
                    <a:pt x="0" y="50700"/>
                  </a:moveTo>
                  <a:cubicBezTo>
                    <a:pt x="0" y="22699"/>
                    <a:pt x="22699" y="0"/>
                    <a:pt x="50700" y="0"/>
                  </a:cubicBezTo>
                  <a:lnTo>
                    <a:pt x="3471168" y="0"/>
                  </a:lnTo>
                  <a:cubicBezTo>
                    <a:pt x="3499169" y="0"/>
                    <a:pt x="3521868" y="22699"/>
                    <a:pt x="3521868" y="50700"/>
                  </a:cubicBezTo>
                  <a:lnTo>
                    <a:pt x="3521868" y="456301"/>
                  </a:lnTo>
                  <a:cubicBezTo>
                    <a:pt x="3521868" y="484302"/>
                    <a:pt x="3499169" y="507001"/>
                    <a:pt x="3471168" y="507001"/>
                  </a:cubicBezTo>
                  <a:lnTo>
                    <a:pt x="50700" y="507001"/>
                  </a:lnTo>
                  <a:cubicBezTo>
                    <a:pt x="22699" y="507001"/>
                    <a:pt x="0" y="484302"/>
                    <a:pt x="0" y="456301"/>
                  </a:cubicBezTo>
                  <a:lnTo>
                    <a:pt x="0" y="50700"/>
                  </a:lnTo>
                  <a:close/>
                </a:path>
              </a:pathLst>
            </a:custGeom>
            <a:gr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lIns="80890" tIns="64380" rIns="80890" bIns="64380" spcCol="1270" anchor="ctr"/>
            <a:lstStyle/>
            <a:p>
              <a:pPr algn="ctr" defTabSz="1155700" fontAlgn="auto">
                <a:lnSpc>
                  <a:spcPct val="90000"/>
                </a:lnSpc>
                <a:spcBef>
                  <a:spcPts val="0"/>
                </a:spcBef>
                <a:spcAft>
                  <a:spcPct val="35000"/>
                </a:spcAft>
                <a:defRPr/>
              </a:pPr>
              <a:r>
                <a:rPr lang="en-US" sz="2600" dirty="0">
                  <a:solidFill>
                    <a:srgbClr val="000000"/>
                  </a:solidFill>
                </a:rPr>
                <a:t>Social</a:t>
              </a:r>
            </a:p>
          </p:txBody>
        </p:sp>
        <p:sp>
          <p:nvSpPr>
            <p:cNvPr id="12" name="Freeform 11"/>
            <p:cNvSpPr/>
            <p:nvPr/>
          </p:nvSpPr>
          <p:spPr>
            <a:xfrm>
              <a:off x="149044" y="5836302"/>
              <a:ext cx="4113396" cy="641328"/>
            </a:xfrm>
            <a:custGeom>
              <a:avLst/>
              <a:gdLst>
                <a:gd name="connsiteX0" fmla="*/ 0 w 3521868"/>
                <a:gd name="connsiteY0" fmla="*/ 50700 h 507001"/>
                <a:gd name="connsiteX1" fmla="*/ 50700 w 3521868"/>
                <a:gd name="connsiteY1" fmla="*/ 0 h 507001"/>
                <a:gd name="connsiteX2" fmla="*/ 3471168 w 3521868"/>
                <a:gd name="connsiteY2" fmla="*/ 0 h 507001"/>
                <a:gd name="connsiteX3" fmla="*/ 3521868 w 3521868"/>
                <a:gd name="connsiteY3" fmla="*/ 50700 h 507001"/>
                <a:gd name="connsiteX4" fmla="*/ 3521868 w 3521868"/>
                <a:gd name="connsiteY4" fmla="*/ 456301 h 507001"/>
                <a:gd name="connsiteX5" fmla="*/ 3471168 w 3521868"/>
                <a:gd name="connsiteY5" fmla="*/ 507001 h 507001"/>
                <a:gd name="connsiteX6" fmla="*/ 50700 w 3521868"/>
                <a:gd name="connsiteY6" fmla="*/ 507001 h 507001"/>
                <a:gd name="connsiteX7" fmla="*/ 0 w 3521868"/>
                <a:gd name="connsiteY7" fmla="*/ 456301 h 507001"/>
                <a:gd name="connsiteX8" fmla="*/ 0 w 3521868"/>
                <a:gd name="connsiteY8" fmla="*/ 50700 h 507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21868" h="507001">
                  <a:moveTo>
                    <a:pt x="0" y="50700"/>
                  </a:moveTo>
                  <a:cubicBezTo>
                    <a:pt x="0" y="22699"/>
                    <a:pt x="22699" y="0"/>
                    <a:pt x="50700" y="0"/>
                  </a:cubicBezTo>
                  <a:lnTo>
                    <a:pt x="3471168" y="0"/>
                  </a:lnTo>
                  <a:cubicBezTo>
                    <a:pt x="3499169" y="0"/>
                    <a:pt x="3521868" y="22699"/>
                    <a:pt x="3521868" y="50700"/>
                  </a:cubicBezTo>
                  <a:lnTo>
                    <a:pt x="3521868" y="456301"/>
                  </a:lnTo>
                  <a:cubicBezTo>
                    <a:pt x="3521868" y="484302"/>
                    <a:pt x="3499169" y="507001"/>
                    <a:pt x="3471168" y="507001"/>
                  </a:cubicBezTo>
                  <a:lnTo>
                    <a:pt x="50700" y="507001"/>
                  </a:lnTo>
                  <a:cubicBezTo>
                    <a:pt x="22699" y="507001"/>
                    <a:pt x="0" y="484302"/>
                    <a:pt x="0" y="456301"/>
                  </a:cubicBezTo>
                  <a:lnTo>
                    <a:pt x="0" y="50700"/>
                  </a:lnTo>
                  <a:close/>
                </a:path>
              </a:pathLst>
            </a:custGeom>
            <a:gr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lIns="80890" tIns="64380" rIns="80890" bIns="64380" spcCol="1270" anchor="ctr"/>
            <a:lstStyle/>
            <a:p>
              <a:pPr algn="ctr" defTabSz="1155700" fontAlgn="auto">
                <a:lnSpc>
                  <a:spcPct val="90000"/>
                </a:lnSpc>
                <a:spcBef>
                  <a:spcPts val="0"/>
                </a:spcBef>
                <a:spcAft>
                  <a:spcPct val="35000"/>
                </a:spcAft>
                <a:defRPr/>
              </a:pPr>
              <a:r>
                <a:rPr lang="en-US" sz="2600" dirty="0">
                  <a:solidFill>
                    <a:srgbClr val="000000"/>
                  </a:solidFill>
                </a:rPr>
                <a:t>Positive Psychology</a:t>
              </a:r>
            </a:p>
          </p:txBody>
        </p:sp>
      </p:grpSp>
      <p:grpSp>
        <p:nvGrpSpPr>
          <p:cNvPr id="4" name="Group 3"/>
          <p:cNvGrpSpPr>
            <a:grpSpLocks/>
          </p:cNvGrpSpPr>
          <p:nvPr/>
        </p:nvGrpSpPr>
        <p:grpSpPr bwMode="auto">
          <a:xfrm>
            <a:off x="4303713" y="2644775"/>
            <a:ext cx="4840287" cy="808038"/>
            <a:chOff x="4098663" y="1749733"/>
            <a:chExt cx="4840942" cy="808363"/>
          </a:xfrm>
        </p:grpSpPr>
        <p:sp>
          <p:nvSpPr>
            <p:cNvPr id="2" name="Right Arrow 1"/>
            <p:cNvSpPr/>
            <p:nvPr/>
          </p:nvSpPr>
          <p:spPr>
            <a:xfrm>
              <a:off x="4098663" y="1968896"/>
              <a:ext cx="689068" cy="441503"/>
            </a:xfrm>
            <a:prstGeom prst="rightArrow">
              <a:avLst/>
            </a:prstGeom>
            <a:solidFill>
              <a:srgbClr val="FF6C2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7669" name="Rectangle 2"/>
            <p:cNvSpPr>
              <a:spLocks noChangeArrowheads="1"/>
            </p:cNvSpPr>
            <p:nvPr/>
          </p:nvSpPr>
          <p:spPr bwMode="auto">
            <a:xfrm>
              <a:off x="4787156" y="1749733"/>
              <a:ext cx="4152449" cy="80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ts val="1800"/>
                </a:lnSpc>
              </a:pPr>
              <a:r>
                <a:rPr lang="en-US" sz="2400" dirty="0">
                  <a:solidFill>
                    <a:srgbClr val="000000"/>
                  </a:solidFill>
                  <a:latin typeface="Calibri" charset="0"/>
                </a:rPr>
                <a:t>Study how the stages of cognitive and emotional development vary in autism</a:t>
              </a:r>
            </a:p>
          </p:txBody>
        </p:sp>
      </p:grpSp>
      <p:grpSp>
        <p:nvGrpSpPr>
          <p:cNvPr id="5" name="Group 21"/>
          <p:cNvGrpSpPr>
            <a:grpSpLocks/>
          </p:cNvGrpSpPr>
          <p:nvPr/>
        </p:nvGrpSpPr>
        <p:grpSpPr bwMode="auto">
          <a:xfrm>
            <a:off x="4303713" y="1858963"/>
            <a:ext cx="4840287" cy="808037"/>
            <a:chOff x="4098664" y="1784999"/>
            <a:chExt cx="4840941" cy="808363"/>
          </a:xfrm>
        </p:grpSpPr>
        <p:sp>
          <p:nvSpPr>
            <p:cNvPr id="23" name="Right Arrow 22"/>
            <p:cNvSpPr/>
            <p:nvPr/>
          </p:nvSpPr>
          <p:spPr>
            <a:xfrm>
              <a:off x="4098664" y="1969223"/>
              <a:ext cx="689068" cy="439914"/>
            </a:xfrm>
            <a:prstGeom prst="rightArrow">
              <a:avLst/>
            </a:prstGeom>
            <a:solidFill>
              <a:srgbClr val="FF6C2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7667" name="Rectangle 23"/>
            <p:cNvSpPr>
              <a:spLocks noChangeArrowheads="1"/>
            </p:cNvSpPr>
            <p:nvPr/>
          </p:nvSpPr>
          <p:spPr bwMode="auto">
            <a:xfrm>
              <a:off x="4787156" y="1784999"/>
              <a:ext cx="4152449" cy="80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ts val="1800"/>
                </a:lnSpc>
              </a:pPr>
              <a:r>
                <a:rPr lang="en-US" sz="2400" dirty="0">
                  <a:solidFill>
                    <a:srgbClr val="000000"/>
                  </a:solidFill>
                  <a:latin typeface="Calibri" charset="0"/>
                </a:rPr>
                <a:t>Explore the structural problems in the brain that may be part of autism</a:t>
              </a:r>
            </a:p>
          </p:txBody>
        </p:sp>
      </p:grpSp>
      <p:grpSp>
        <p:nvGrpSpPr>
          <p:cNvPr id="13" name="Group 24"/>
          <p:cNvGrpSpPr>
            <a:grpSpLocks/>
          </p:cNvGrpSpPr>
          <p:nvPr/>
        </p:nvGrpSpPr>
        <p:grpSpPr bwMode="auto">
          <a:xfrm>
            <a:off x="4402138" y="3452813"/>
            <a:ext cx="4737100" cy="808037"/>
            <a:chOff x="4098664" y="1749733"/>
            <a:chExt cx="4737088" cy="808363"/>
          </a:xfrm>
        </p:grpSpPr>
        <p:sp>
          <p:nvSpPr>
            <p:cNvPr id="26" name="Right Arrow 25"/>
            <p:cNvSpPr/>
            <p:nvPr/>
          </p:nvSpPr>
          <p:spPr>
            <a:xfrm>
              <a:off x="4098664" y="1968896"/>
              <a:ext cx="584199" cy="441503"/>
            </a:xfrm>
            <a:prstGeom prst="rightArrow">
              <a:avLst/>
            </a:prstGeom>
            <a:solidFill>
              <a:srgbClr val="FF6C2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7665" name="Rectangle 26"/>
            <p:cNvSpPr>
              <a:spLocks noChangeArrowheads="1"/>
            </p:cNvSpPr>
            <p:nvPr/>
          </p:nvSpPr>
          <p:spPr bwMode="auto">
            <a:xfrm>
              <a:off x="4683303" y="1749733"/>
              <a:ext cx="4152449" cy="80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ts val="1800"/>
                </a:lnSpc>
              </a:pPr>
              <a:r>
                <a:rPr lang="en-US" sz="2400" dirty="0">
                  <a:solidFill>
                    <a:srgbClr val="000000"/>
                  </a:solidFill>
                  <a:latin typeface="Calibri" charset="0"/>
                </a:rPr>
                <a:t>Clarify the difficulties autistic children have with understanding  sarcasm</a:t>
              </a:r>
            </a:p>
          </p:txBody>
        </p:sp>
      </p:grpSp>
      <p:grpSp>
        <p:nvGrpSpPr>
          <p:cNvPr id="14" name="Group 27"/>
          <p:cNvGrpSpPr>
            <a:grpSpLocks/>
          </p:cNvGrpSpPr>
          <p:nvPr/>
        </p:nvGrpSpPr>
        <p:grpSpPr bwMode="auto">
          <a:xfrm>
            <a:off x="4298950" y="4262439"/>
            <a:ext cx="4840288" cy="807913"/>
            <a:chOff x="4098664" y="1749733"/>
            <a:chExt cx="4840941" cy="808536"/>
          </a:xfrm>
        </p:grpSpPr>
        <p:sp>
          <p:nvSpPr>
            <p:cNvPr id="29" name="Right Arrow 28"/>
            <p:cNvSpPr/>
            <p:nvPr/>
          </p:nvSpPr>
          <p:spPr>
            <a:xfrm>
              <a:off x="4098664" y="1968977"/>
              <a:ext cx="689068" cy="440076"/>
            </a:xfrm>
            <a:prstGeom prst="rightArrow">
              <a:avLst/>
            </a:prstGeom>
            <a:solidFill>
              <a:srgbClr val="FF6C2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7663" name="Rectangle 29"/>
            <p:cNvSpPr>
              <a:spLocks noChangeArrowheads="1"/>
            </p:cNvSpPr>
            <p:nvPr/>
          </p:nvSpPr>
          <p:spPr bwMode="auto">
            <a:xfrm>
              <a:off x="4787154" y="1749733"/>
              <a:ext cx="4152451" cy="8085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ts val="1800"/>
                </a:lnSpc>
              </a:pPr>
              <a:r>
                <a:rPr lang="en-US" sz="2400" dirty="0">
                  <a:solidFill>
                    <a:srgbClr val="000000"/>
                  </a:solidFill>
                  <a:latin typeface="Calibri" charset="0"/>
                </a:rPr>
                <a:t>Decide whether traits like neuroticism need to be measured differently in autism</a:t>
              </a:r>
            </a:p>
          </p:txBody>
        </p:sp>
      </p:grpSp>
      <p:grpSp>
        <p:nvGrpSpPr>
          <p:cNvPr id="15" name="Group 30"/>
          <p:cNvGrpSpPr>
            <a:grpSpLocks/>
          </p:cNvGrpSpPr>
          <p:nvPr/>
        </p:nvGrpSpPr>
        <p:grpSpPr bwMode="auto">
          <a:xfrm>
            <a:off x="4298950" y="5075238"/>
            <a:ext cx="4840288" cy="808037"/>
            <a:chOff x="4098663" y="1749733"/>
            <a:chExt cx="4840942" cy="808363"/>
          </a:xfrm>
        </p:grpSpPr>
        <p:sp>
          <p:nvSpPr>
            <p:cNvPr id="32" name="Right Arrow 31"/>
            <p:cNvSpPr/>
            <p:nvPr/>
          </p:nvSpPr>
          <p:spPr>
            <a:xfrm>
              <a:off x="4098663" y="1968896"/>
              <a:ext cx="689068" cy="441503"/>
            </a:xfrm>
            <a:prstGeom prst="rightArrow">
              <a:avLst/>
            </a:prstGeom>
            <a:solidFill>
              <a:srgbClr val="FF6C2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7661" name="Rectangle 32"/>
            <p:cNvSpPr>
              <a:spLocks noChangeArrowheads="1"/>
            </p:cNvSpPr>
            <p:nvPr/>
          </p:nvSpPr>
          <p:spPr bwMode="auto">
            <a:xfrm>
              <a:off x="4787156" y="1749733"/>
              <a:ext cx="4152449" cy="80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ts val="1800"/>
                </a:lnSpc>
              </a:pPr>
              <a:r>
                <a:rPr lang="en-US" sz="2400" dirty="0">
                  <a:solidFill>
                    <a:srgbClr val="000000"/>
                  </a:solidFill>
                  <a:latin typeface="Calibri" charset="0"/>
                </a:rPr>
                <a:t>Find how autistic children can learn social skills as procedures if not by intuition</a:t>
              </a:r>
            </a:p>
          </p:txBody>
        </p:sp>
      </p:grpSp>
      <p:grpSp>
        <p:nvGrpSpPr>
          <p:cNvPr id="16" name="Group 33"/>
          <p:cNvGrpSpPr>
            <a:grpSpLocks/>
          </p:cNvGrpSpPr>
          <p:nvPr/>
        </p:nvGrpSpPr>
        <p:grpSpPr bwMode="auto">
          <a:xfrm>
            <a:off x="4298950" y="5832475"/>
            <a:ext cx="4840288" cy="808038"/>
            <a:chOff x="4098663" y="1749733"/>
            <a:chExt cx="4840942" cy="808363"/>
          </a:xfrm>
        </p:grpSpPr>
        <p:sp>
          <p:nvSpPr>
            <p:cNvPr id="35" name="Right Arrow 34"/>
            <p:cNvSpPr/>
            <p:nvPr/>
          </p:nvSpPr>
          <p:spPr>
            <a:xfrm>
              <a:off x="4098663" y="1968896"/>
              <a:ext cx="689068" cy="441503"/>
            </a:xfrm>
            <a:prstGeom prst="rightArrow">
              <a:avLst/>
            </a:prstGeom>
            <a:solidFill>
              <a:srgbClr val="FF6C2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7659" name="Rectangle 35"/>
            <p:cNvSpPr>
              <a:spLocks noChangeArrowheads="1"/>
            </p:cNvSpPr>
            <p:nvPr/>
          </p:nvSpPr>
          <p:spPr bwMode="auto">
            <a:xfrm>
              <a:off x="4787156" y="1749733"/>
              <a:ext cx="4152449" cy="80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ts val="1800"/>
                </a:lnSpc>
              </a:pPr>
              <a:r>
                <a:rPr lang="en-US" sz="2400" dirty="0">
                  <a:solidFill>
                    <a:srgbClr val="000000"/>
                  </a:solidFill>
                  <a:latin typeface="Calibri" charset="0"/>
                </a:rPr>
                <a:t>Explore what motivates people and contributes to life satisfaction</a:t>
              </a:r>
            </a:p>
          </p:txBody>
        </p:sp>
      </p:grpSp>
    </p:spTree>
    <p:extLst>
      <p:ext uri="{BB962C8B-B14F-4D97-AF65-F5344CB8AC3E}">
        <p14:creationId xmlns:p14="http://schemas.microsoft.com/office/powerpoint/2010/main" val="80652471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2" presetClass="entr" presetSubtype="8"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ipe(left)">
                                      <p:cBhvr>
                                        <p:cTn id="13" dur="500"/>
                                        <p:tgtEl>
                                          <p:spTgt spid="5"/>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22" presetClass="entr" presetSubtype="8" fill="hold"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wipe(left)">
                                      <p:cBhvr>
                                        <p:cTn id="18" dur="500"/>
                                        <p:tgtEl>
                                          <p:spTgt spid="4"/>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22" presetClass="entr" presetSubtype="8"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wipe(left)">
                                      <p:cBhvr>
                                        <p:cTn id="23" dur="500"/>
                                        <p:tgtEl>
                                          <p:spTgt spid="13"/>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22" presetClass="entr" presetSubtype="8" fill="hold" nodeType="click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wipe(left)">
                                      <p:cBhvr>
                                        <p:cTn id="28" dur="500"/>
                                        <p:tgtEl>
                                          <p:spTgt spid="14"/>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22" presetClass="entr" presetSubtype="8" fill="hold" nodeType="click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wipe(left)">
                                      <p:cBhvr>
                                        <p:cTn id="33" dur="500"/>
                                        <p:tgtEl>
                                          <p:spTgt spid="15"/>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22" presetClass="entr" presetSubtype="8" fill="hold" nodeType="clickEffect">
                                  <p:stCondLst>
                                    <p:cond delay="0"/>
                                  </p:stCondLst>
                                  <p:childTnLst>
                                    <p:set>
                                      <p:cBhvr>
                                        <p:cTn id="37" dur="1" fill="hold">
                                          <p:stCondLst>
                                            <p:cond delay="0"/>
                                          </p:stCondLst>
                                        </p:cTn>
                                        <p:tgtEl>
                                          <p:spTgt spid="16"/>
                                        </p:tgtEl>
                                        <p:attrNameLst>
                                          <p:attrName>style.visibility</p:attrName>
                                        </p:attrNameLst>
                                      </p:cBhvr>
                                      <p:to>
                                        <p:strVal val="visible"/>
                                      </p:to>
                                    </p:set>
                                    <p:animEffect transition="in" filter="wipe(left)">
                                      <p:cBhvr>
                                        <p:cTn id="38"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What does psychology today encompass?</a:t>
            </a:r>
            <a:endParaRPr lang="en-US" dirty="0"/>
          </a:p>
        </p:txBody>
      </p:sp>
      <p:sp>
        <p:nvSpPr>
          <p:cNvPr id="3" name="Content Placeholder 2"/>
          <p:cNvSpPr>
            <a:spLocks noGrp="1"/>
          </p:cNvSpPr>
          <p:nvPr>
            <p:ph idx="1"/>
          </p:nvPr>
        </p:nvSpPr>
        <p:spPr/>
        <p:txBody>
          <a:bodyPr/>
          <a:lstStyle/>
          <a:p>
            <a:pPr marL="0" indent="0">
              <a:buNone/>
            </a:pPr>
            <a:r>
              <a:rPr lang="en-US" b="1" dirty="0" smtClean="0"/>
              <a:t>Applied Psychology</a:t>
            </a:r>
          </a:p>
          <a:p>
            <a:r>
              <a:rPr lang="en-US" dirty="0" smtClean="0"/>
              <a:t>Clinical</a:t>
            </a:r>
          </a:p>
          <a:p>
            <a:r>
              <a:rPr lang="en-US" dirty="0" smtClean="0"/>
              <a:t>Health</a:t>
            </a:r>
          </a:p>
          <a:p>
            <a:r>
              <a:rPr lang="en-US" dirty="0" smtClean="0"/>
              <a:t>Industrial/Organizational</a:t>
            </a:r>
          </a:p>
          <a:p>
            <a:r>
              <a:rPr lang="en-US" dirty="0" smtClean="0"/>
              <a:t>Educational</a:t>
            </a:r>
          </a:p>
          <a:p>
            <a:r>
              <a:rPr lang="en-US" dirty="0" smtClean="0"/>
              <a:t>Forensic</a:t>
            </a:r>
          </a:p>
          <a:p>
            <a:r>
              <a:rPr lang="en-US" dirty="0" smtClean="0"/>
              <a:t>Sports</a:t>
            </a:r>
          </a:p>
          <a:p>
            <a:endParaRPr lang="en-US" dirty="0"/>
          </a:p>
        </p:txBody>
      </p:sp>
    </p:spTree>
    <p:extLst>
      <p:ext uri="{BB962C8B-B14F-4D97-AF65-F5344CB8AC3E}">
        <p14:creationId xmlns:p14="http://schemas.microsoft.com/office/powerpoint/2010/main" val="135374155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Clinical Psychology</a:t>
            </a:r>
            <a:endParaRPr lang="en-US" dirty="0"/>
          </a:p>
        </p:txBody>
      </p:sp>
      <p:sp>
        <p:nvSpPr>
          <p:cNvPr id="3" name="Content Placeholder 2"/>
          <p:cNvSpPr>
            <a:spLocks noGrp="1"/>
          </p:cNvSpPr>
          <p:nvPr>
            <p:ph idx="1"/>
          </p:nvPr>
        </p:nvSpPr>
        <p:spPr/>
        <p:txBody>
          <a:bodyPr>
            <a:normAutofit fontScale="92500"/>
          </a:bodyPr>
          <a:lstStyle/>
          <a:p>
            <a:r>
              <a:rPr lang="en-US" sz="3600" dirty="0"/>
              <a:t>Studies the causes, diagnosis, treatment, and prevention of different types of behavioral and emotional disorders</a:t>
            </a:r>
          </a:p>
          <a:p>
            <a:endParaRPr lang="en-US" dirty="0"/>
          </a:p>
          <a:p>
            <a:r>
              <a:rPr lang="en-US" b="1" dirty="0"/>
              <a:t>Counseling psychologists</a:t>
            </a:r>
            <a:r>
              <a:rPr lang="en-US" dirty="0"/>
              <a:t>: assist people with challenges in their daily lives, especially in interpersonal relationships</a:t>
            </a:r>
          </a:p>
          <a:p>
            <a:r>
              <a:rPr lang="en-US" b="1" dirty="0"/>
              <a:t>Clinical psychologists: </a:t>
            </a:r>
            <a:r>
              <a:rPr lang="en-US" dirty="0"/>
              <a:t>assess and treat psychological disorders, usually through some form of psychotherapy</a:t>
            </a:r>
          </a:p>
          <a:p>
            <a:r>
              <a:rPr lang="en-US" b="1" dirty="0"/>
              <a:t>Psychiatrists: </a:t>
            </a:r>
            <a:r>
              <a:rPr lang="en-US" dirty="0"/>
              <a:t>medical doctors who treat psychological disorders, usually through a combination of psychotherapy and medication</a:t>
            </a:r>
          </a:p>
          <a:p>
            <a:endParaRPr lang="en-US" dirty="0"/>
          </a:p>
        </p:txBody>
      </p:sp>
    </p:spTree>
    <p:extLst>
      <p:ext uri="{BB962C8B-B14F-4D97-AF65-F5344CB8AC3E}">
        <p14:creationId xmlns:p14="http://schemas.microsoft.com/office/powerpoint/2010/main" val="339943192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Health Psychology</a:t>
            </a:r>
            <a:endParaRPr lang="en-US" dirty="0"/>
          </a:p>
        </p:txBody>
      </p:sp>
      <p:sp>
        <p:nvSpPr>
          <p:cNvPr id="3" name="Content Placeholder 2"/>
          <p:cNvSpPr>
            <a:spLocks noGrp="1"/>
          </p:cNvSpPr>
          <p:nvPr>
            <p:ph idx="1"/>
          </p:nvPr>
        </p:nvSpPr>
        <p:spPr/>
        <p:txBody>
          <a:bodyPr/>
          <a:lstStyle/>
          <a:p>
            <a:r>
              <a:rPr lang="en-US" dirty="0"/>
              <a:t>The study of psychological and behavioral processes in health, illness, and healthcare. It is concerned with understanding how psychological, behavioral, and cultural factors contribute to physical health and illness.</a:t>
            </a:r>
          </a:p>
          <a:p>
            <a:pPr marL="0" indent="0">
              <a:buNone/>
            </a:pPr>
            <a:endParaRPr lang="en-US" dirty="0"/>
          </a:p>
        </p:txBody>
      </p:sp>
    </p:spTree>
    <p:extLst>
      <p:ext uri="{BB962C8B-B14F-4D97-AF65-F5344CB8AC3E}">
        <p14:creationId xmlns:p14="http://schemas.microsoft.com/office/powerpoint/2010/main" val="384068262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Industrial/Organizational Psychology</a:t>
            </a:r>
            <a:endParaRPr lang="en-US" dirty="0"/>
          </a:p>
        </p:txBody>
      </p:sp>
      <p:sp>
        <p:nvSpPr>
          <p:cNvPr id="3" name="Content Placeholder 2"/>
          <p:cNvSpPr>
            <a:spLocks noGrp="1"/>
          </p:cNvSpPr>
          <p:nvPr>
            <p:ph idx="1"/>
          </p:nvPr>
        </p:nvSpPr>
        <p:spPr/>
        <p:txBody>
          <a:bodyPr/>
          <a:lstStyle/>
          <a:p>
            <a:r>
              <a:rPr lang="en-US" dirty="0" smtClean="0"/>
              <a:t>I/O psychologists study </a:t>
            </a:r>
            <a:r>
              <a:rPr lang="en-US" dirty="0"/>
              <a:t>human behavior in the workplace; </a:t>
            </a:r>
            <a:r>
              <a:rPr lang="en-US" dirty="0" smtClean="0"/>
              <a:t>they apply </a:t>
            </a:r>
            <a:r>
              <a:rPr lang="en-US" dirty="0"/>
              <a:t>psychological theories and </a:t>
            </a:r>
            <a:r>
              <a:rPr lang="en-US" dirty="0" smtClean="0"/>
              <a:t>principles to organizations, often with an emphasis on improving productivity and enhancing employees’ well-being.</a:t>
            </a:r>
            <a:endParaRPr lang="en-US" dirty="0"/>
          </a:p>
          <a:p>
            <a:endParaRPr lang="en-US" dirty="0"/>
          </a:p>
        </p:txBody>
      </p:sp>
    </p:spTree>
    <p:extLst>
      <p:ext uri="{BB962C8B-B14F-4D97-AF65-F5344CB8AC3E}">
        <p14:creationId xmlns:p14="http://schemas.microsoft.com/office/powerpoint/2010/main" val="222809825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Educational Psychology</a:t>
            </a:r>
            <a:endParaRPr lang="en-US" dirty="0"/>
          </a:p>
        </p:txBody>
      </p:sp>
      <p:sp>
        <p:nvSpPr>
          <p:cNvPr id="3" name="Content Placeholder 2"/>
          <p:cNvSpPr>
            <a:spLocks noGrp="1"/>
          </p:cNvSpPr>
          <p:nvPr>
            <p:ph idx="1"/>
          </p:nvPr>
        </p:nvSpPr>
        <p:spPr/>
        <p:txBody>
          <a:bodyPr/>
          <a:lstStyle/>
          <a:p>
            <a:r>
              <a:rPr lang="en-US" dirty="0"/>
              <a:t>  </a:t>
            </a:r>
            <a:r>
              <a:rPr lang="en-US" dirty="0" smtClean="0"/>
              <a:t>Educational psychologists work with </a:t>
            </a:r>
            <a:r>
              <a:rPr lang="en-US" dirty="0"/>
              <a:t>children in an educational setting; </a:t>
            </a:r>
            <a:r>
              <a:rPr lang="en-US" dirty="0" smtClean="0"/>
              <a:t>they are concerned </a:t>
            </a:r>
            <a:r>
              <a:rPr lang="en-US" dirty="0"/>
              <a:t>with teaching and learning methods, cognitive </a:t>
            </a:r>
            <a:r>
              <a:rPr lang="en-US" dirty="0" smtClean="0"/>
              <a:t>development </a:t>
            </a:r>
            <a:r>
              <a:rPr lang="en-US" dirty="0"/>
              <a:t>and aptitude assessment.</a:t>
            </a:r>
          </a:p>
          <a:p>
            <a:pPr marL="0" indent="0">
              <a:buNone/>
            </a:pPr>
            <a:endParaRPr lang="en-US" dirty="0"/>
          </a:p>
        </p:txBody>
      </p:sp>
    </p:spTree>
    <p:extLst>
      <p:ext uri="{BB962C8B-B14F-4D97-AF65-F5344CB8AC3E}">
        <p14:creationId xmlns:p14="http://schemas.microsoft.com/office/powerpoint/2010/main" val="122624295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Forensic Psychology</a:t>
            </a:r>
            <a:endParaRPr lang="en-US" dirty="0"/>
          </a:p>
        </p:txBody>
      </p:sp>
      <p:sp>
        <p:nvSpPr>
          <p:cNvPr id="3" name="Content Placeholder 2"/>
          <p:cNvSpPr>
            <a:spLocks noGrp="1"/>
          </p:cNvSpPr>
          <p:nvPr>
            <p:ph idx="1"/>
          </p:nvPr>
        </p:nvSpPr>
        <p:spPr/>
        <p:txBody>
          <a:bodyPr/>
          <a:lstStyle/>
          <a:p>
            <a:r>
              <a:rPr lang="en-US" dirty="0"/>
              <a:t>Forensic psychology is the interaction of the practice or study of psychology and the law. Psychologists interested in this line of applied work may be found working in prisons, jails, rehabilitation centers, police departments, law firms, schools, government agencies, or in private </a:t>
            </a:r>
            <a:r>
              <a:rPr lang="en-US" dirty="0" smtClean="0"/>
              <a:t>practice, </a:t>
            </a:r>
            <a:r>
              <a:rPr lang="en-US" dirty="0"/>
              <a:t>to name a few.</a:t>
            </a:r>
          </a:p>
          <a:p>
            <a:pPr marL="0" indent="0">
              <a:buNone/>
            </a:pPr>
            <a:endParaRPr lang="en-US" dirty="0"/>
          </a:p>
        </p:txBody>
      </p:sp>
    </p:spTree>
    <p:extLst>
      <p:ext uri="{BB962C8B-B14F-4D97-AF65-F5344CB8AC3E}">
        <p14:creationId xmlns:p14="http://schemas.microsoft.com/office/powerpoint/2010/main" val="14286430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Sports Psychology</a:t>
            </a:r>
            <a:endParaRPr lang="en-US" dirty="0"/>
          </a:p>
        </p:txBody>
      </p:sp>
      <p:sp>
        <p:nvSpPr>
          <p:cNvPr id="3" name="Content Placeholder 2"/>
          <p:cNvSpPr>
            <a:spLocks noGrp="1"/>
          </p:cNvSpPr>
          <p:nvPr>
            <p:ph idx="1"/>
          </p:nvPr>
        </p:nvSpPr>
        <p:spPr/>
        <p:txBody>
          <a:bodyPr/>
          <a:lstStyle/>
          <a:p>
            <a:r>
              <a:rPr lang="en-US" dirty="0"/>
              <a:t>Sports psychology is the study of how psychology influences sports, athletic performance, exercise, and physical activity. Some sports psychologists work with professional athletes and coaches to improve performance and increase motivation. Other professionals utilize exercise and sports to enhance people’s lives and well-being throughout the entire lifespan. Sports psychologists may also work with rehab doctors and physical therapists to assist athletes recovering from injuries. </a:t>
            </a:r>
          </a:p>
          <a:p>
            <a:pPr marL="0" indent="0">
              <a:buNone/>
            </a:pPr>
            <a:r>
              <a:rPr lang="en-US" dirty="0"/>
              <a:t> </a:t>
            </a:r>
          </a:p>
          <a:p>
            <a:endParaRPr lang="en-US" dirty="0"/>
          </a:p>
        </p:txBody>
      </p:sp>
    </p:spTree>
    <p:extLst>
      <p:ext uri="{BB962C8B-B14F-4D97-AF65-F5344CB8AC3E}">
        <p14:creationId xmlns:p14="http://schemas.microsoft.com/office/powerpoint/2010/main" val="229042677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2"/>
          <p:cNvSpPr>
            <a:spLocks noGrp="1" noChangeArrowheads="1"/>
          </p:cNvSpPr>
          <p:nvPr>
            <p:ph type="title"/>
          </p:nvPr>
        </p:nvSpPr>
        <p:spPr>
          <a:xfrm>
            <a:off x="914400" y="419100"/>
            <a:ext cx="8153400" cy="838200"/>
          </a:xfrm>
        </p:spPr>
        <p:txBody>
          <a:bodyPr/>
          <a:lstStyle/>
          <a:p>
            <a:pPr eaLnBrk="1" fontAlgn="auto" hangingPunct="1">
              <a:spcAft>
                <a:spcPts val="0"/>
              </a:spcAft>
              <a:defRPr/>
            </a:pPr>
            <a:r>
              <a:rPr lang="en-US" dirty="0">
                <a:latin typeface="Arial" panose="020B0604020202020204" pitchFamily="34" charset="0"/>
                <a:cs typeface="Arial" panose="020B0604020202020204" pitchFamily="34" charset="0"/>
              </a:rPr>
              <a:t>What is Psychology?</a:t>
            </a:r>
          </a:p>
        </p:txBody>
      </p:sp>
      <p:sp>
        <p:nvSpPr>
          <p:cNvPr id="9219" name="Rectangle 3"/>
          <p:cNvSpPr>
            <a:spLocks noGrp="1" noChangeArrowheads="1"/>
          </p:cNvSpPr>
          <p:nvPr>
            <p:ph idx="1"/>
          </p:nvPr>
        </p:nvSpPr>
        <p:spPr>
          <a:xfrm>
            <a:off x="228600" y="1371600"/>
            <a:ext cx="8839200" cy="5257800"/>
          </a:xfrm>
        </p:spPr>
        <p:txBody>
          <a:bodyPr/>
          <a:lstStyle/>
          <a:p>
            <a:pPr eaLnBrk="1" hangingPunct="1"/>
            <a:r>
              <a:rPr lang="en-US" dirty="0">
                <a:latin typeface="Arial" panose="020B0604020202020204" pitchFamily="34" charset="0"/>
                <a:cs typeface="Arial" panose="020B0604020202020204" pitchFamily="34" charset="0"/>
              </a:rPr>
              <a:t>Psychology is the science of human </a:t>
            </a:r>
            <a:r>
              <a:rPr lang="en-US" u="sng" dirty="0">
                <a:latin typeface="Arial" panose="020B0604020202020204" pitchFamily="34" charset="0"/>
                <a:cs typeface="Arial" panose="020B0604020202020204" pitchFamily="34" charset="0"/>
              </a:rPr>
              <a:t>behavior</a:t>
            </a:r>
            <a:r>
              <a:rPr lang="en-US" dirty="0">
                <a:latin typeface="Arial" panose="020B0604020202020204" pitchFamily="34" charset="0"/>
                <a:cs typeface="Arial" panose="020B0604020202020204" pitchFamily="34" charset="0"/>
              </a:rPr>
              <a:t> and </a:t>
            </a:r>
            <a:r>
              <a:rPr lang="en-US" u="sng" dirty="0">
                <a:latin typeface="Arial" panose="020B0604020202020204" pitchFamily="34" charset="0"/>
                <a:cs typeface="Arial" panose="020B0604020202020204" pitchFamily="34" charset="0"/>
              </a:rPr>
              <a:t>mental processes</a:t>
            </a:r>
            <a:r>
              <a:rPr lang="en-US" dirty="0">
                <a:latin typeface="Arial" panose="020B0604020202020204" pitchFamily="34" charset="0"/>
                <a:cs typeface="Arial" panose="020B0604020202020204" pitchFamily="34" charset="0"/>
              </a:rPr>
              <a:t>.</a:t>
            </a:r>
          </a:p>
          <a:p>
            <a:pPr marL="0" indent="0" eaLnBrk="1" hangingPunct="1">
              <a:buNone/>
            </a:pPr>
            <a:endParaRPr lang="en-US" dirty="0">
              <a:latin typeface="Arial" panose="020B0604020202020204" pitchFamily="34" charset="0"/>
              <a:cs typeface="Arial" panose="020B0604020202020204" pitchFamily="34" charset="0"/>
            </a:endParaRPr>
          </a:p>
          <a:p>
            <a:pPr eaLnBrk="1" hangingPunct="1"/>
            <a:r>
              <a:rPr lang="en-US" dirty="0">
                <a:latin typeface="Arial" panose="020B0604020202020204" pitchFamily="34" charset="0"/>
                <a:cs typeface="Arial" panose="020B0604020202020204" pitchFamily="34" charset="0"/>
              </a:rPr>
              <a:t>Behavior is anything we do </a:t>
            </a:r>
          </a:p>
          <a:p>
            <a:pPr lvl="1" eaLnBrk="1" hangingPunct="1"/>
            <a:r>
              <a:rPr lang="en-US" dirty="0">
                <a:latin typeface="Arial" panose="020B0604020202020204" pitchFamily="34" charset="0"/>
                <a:cs typeface="Arial" panose="020B0604020202020204" pitchFamily="34" charset="0"/>
              </a:rPr>
              <a:t>overt actions and reactions</a:t>
            </a:r>
          </a:p>
          <a:p>
            <a:pPr marL="0" indent="0" eaLnBrk="1" hangingPunct="1">
              <a:buNone/>
            </a:pPr>
            <a:endParaRPr lang="en-US" u="sng" dirty="0">
              <a:latin typeface="Arial" panose="020B0604020202020204" pitchFamily="34" charset="0"/>
              <a:cs typeface="Arial" panose="020B0604020202020204" pitchFamily="34" charset="0"/>
            </a:endParaRPr>
          </a:p>
          <a:p>
            <a:pPr eaLnBrk="1" hangingPunct="1"/>
            <a:r>
              <a:rPr lang="en-US" dirty="0">
                <a:latin typeface="Arial" panose="020B0604020202020204" pitchFamily="34" charset="0"/>
                <a:cs typeface="Arial" panose="020B0604020202020204" pitchFamily="34" charset="0"/>
              </a:rPr>
              <a:t>Mental processes are our internal experiences</a:t>
            </a:r>
          </a:p>
          <a:p>
            <a:pPr lvl="1" eaLnBrk="1" hangingPunct="1"/>
            <a:r>
              <a:rPr lang="en-US" sz="3200"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thoughts, feelings, memories…</a:t>
            </a:r>
          </a:p>
          <a:p>
            <a:pPr eaLnBrk="1" hangingPunct="1"/>
            <a:endParaRPr lang="en-US" sz="3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407526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674" name="Group 21"/>
          <p:cNvGrpSpPr>
            <a:grpSpLocks/>
          </p:cNvGrpSpPr>
          <p:nvPr/>
        </p:nvGrpSpPr>
        <p:grpSpPr bwMode="auto">
          <a:xfrm>
            <a:off x="0" y="1130300"/>
            <a:ext cx="4402138" cy="5444378"/>
            <a:chOff x="4741665" y="1129554"/>
            <a:chExt cx="4402335" cy="5728445"/>
          </a:xfrm>
        </p:grpSpPr>
        <p:sp>
          <p:nvSpPr>
            <p:cNvPr id="23" name="Freeform 22"/>
            <p:cNvSpPr/>
            <p:nvPr/>
          </p:nvSpPr>
          <p:spPr>
            <a:xfrm>
              <a:off x="4741665" y="1129554"/>
              <a:ext cx="4402335" cy="5728445"/>
            </a:xfrm>
            <a:custGeom>
              <a:avLst/>
              <a:gdLst>
                <a:gd name="connsiteX0" fmla="*/ 0 w 4402335"/>
                <a:gd name="connsiteY0" fmla="*/ 440234 h 5280809"/>
                <a:gd name="connsiteX1" fmla="*/ 440234 w 4402335"/>
                <a:gd name="connsiteY1" fmla="*/ 0 h 5280809"/>
                <a:gd name="connsiteX2" fmla="*/ 3962102 w 4402335"/>
                <a:gd name="connsiteY2" fmla="*/ 0 h 5280809"/>
                <a:gd name="connsiteX3" fmla="*/ 4402336 w 4402335"/>
                <a:gd name="connsiteY3" fmla="*/ 440234 h 5280809"/>
                <a:gd name="connsiteX4" fmla="*/ 4402335 w 4402335"/>
                <a:gd name="connsiteY4" fmla="*/ 4840576 h 5280809"/>
                <a:gd name="connsiteX5" fmla="*/ 3962101 w 4402335"/>
                <a:gd name="connsiteY5" fmla="*/ 5280810 h 5280809"/>
                <a:gd name="connsiteX6" fmla="*/ 440234 w 4402335"/>
                <a:gd name="connsiteY6" fmla="*/ 5280809 h 5280809"/>
                <a:gd name="connsiteX7" fmla="*/ 0 w 4402335"/>
                <a:gd name="connsiteY7" fmla="*/ 4840575 h 5280809"/>
                <a:gd name="connsiteX8" fmla="*/ 0 w 4402335"/>
                <a:gd name="connsiteY8" fmla="*/ 440234 h 5280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02335" h="5280809">
                  <a:moveTo>
                    <a:pt x="0" y="440234"/>
                  </a:moveTo>
                  <a:cubicBezTo>
                    <a:pt x="0" y="197099"/>
                    <a:pt x="197099" y="0"/>
                    <a:pt x="440234" y="0"/>
                  </a:cubicBezTo>
                  <a:lnTo>
                    <a:pt x="3962102" y="0"/>
                  </a:lnTo>
                  <a:cubicBezTo>
                    <a:pt x="4205237" y="0"/>
                    <a:pt x="4402336" y="197099"/>
                    <a:pt x="4402336" y="440234"/>
                  </a:cubicBezTo>
                  <a:cubicBezTo>
                    <a:pt x="4402336" y="1907015"/>
                    <a:pt x="4402335" y="3373795"/>
                    <a:pt x="4402335" y="4840576"/>
                  </a:cubicBezTo>
                  <a:cubicBezTo>
                    <a:pt x="4402335" y="5083711"/>
                    <a:pt x="4205236" y="5280810"/>
                    <a:pt x="3962101" y="5280810"/>
                  </a:cubicBezTo>
                  <a:lnTo>
                    <a:pt x="440234" y="5280809"/>
                  </a:lnTo>
                  <a:cubicBezTo>
                    <a:pt x="197099" y="5280809"/>
                    <a:pt x="0" y="5083710"/>
                    <a:pt x="0" y="4840575"/>
                  </a:cubicBezTo>
                  <a:lnTo>
                    <a:pt x="0" y="440234"/>
                  </a:lnTo>
                  <a:close/>
                </a:path>
              </a:pathLst>
            </a:custGeom>
            <a:solidFill>
              <a:srgbClr val="F36F2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txBody>
            <a:bodyPr lIns="167640" tIns="167640" rIns="167640" bIns="3864207" spcCol="1270"/>
            <a:lstStyle/>
            <a:p>
              <a:pPr algn="ctr" defTabSz="1955800" fontAlgn="auto">
                <a:lnSpc>
                  <a:spcPct val="90000"/>
                </a:lnSpc>
                <a:spcBef>
                  <a:spcPts val="0"/>
                </a:spcBef>
                <a:spcAft>
                  <a:spcPct val="35000"/>
                </a:spcAft>
                <a:defRPr/>
              </a:pPr>
              <a:r>
                <a:rPr lang="en-US" sz="4400" dirty="0">
                  <a:solidFill>
                    <a:srgbClr val="000000"/>
                  </a:solidFill>
                </a:rPr>
                <a:t>Applied</a:t>
              </a:r>
            </a:p>
          </p:txBody>
        </p:sp>
        <p:sp>
          <p:nvSpPr>
            <p:cNvPr id="24" name="Freeform 23"/>
            <p:cNvSpPr/>
            <p:nvPr/>
          </p:nvSpPr>
          <p:spPr>
            <a:xfrm>
              <a:off x="4881371" y="1891653"/>
              <a:ext cx="4114984" cy="641433"/>
            </a:xfrm>
            <a:custGeom>
              <a:avLst/>
              <a:gdLst>
                <a:gd name="connsiteX0" fmla="*/ 0 w 3521868"/>
                <a:gd name="connsiteY0" fmla="*/ 50700 h 507001"/>
                <a:gd name="connsiteX1" fmla="*/ 50700 w 3521868"/>
                <a:gd name="connsiteY1" fmla="*/ 0 h 507001"/>
                <a:gd name="connsiteX2" fmla="*/ 3471168 w 3521868"/>
                <a:gd name="connsiteY2" fmla="*/ 0 h 507001"/>
                <a:gd name="connsiteX3" fmla="*/ 3521868 w 3521868"/>
                <a:gd name="connsiteY3" fmla="*/ 50700 h 507001"/>
                <a:gd name="connsiteX4" fmla="*/ 3521868 w 3521868"/>
                <a:gd name="connsiteY4" fmla="*/ 456301 h 507001"/>
                <a:gd name="connsiteX5" fmla="*/ 3471168 w 3521868"/>
                <a:gd name="connsiteY5" fmla="*/ 507001 h 507001"/>
                <a:gd name="connsiteX6" fmla="*/ 50700 w 3521868"/>
                <a:gd name="connsiteY6" fmla="*/ 507001 h 507001"/>
                <a:gd name="connsiteX7" fmla="*/ 0 w 3521868"/>
                <a:gd name="connsiteY7" fmla="*/ 456301 h 507001"/>
                <a:gd name="connsiteX8" fmla="*/ 0 w 3521868"/>
                <a:gd name="connsiteY8" fmla="*/ 50700 h 507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21868" h="507001">
                  <a:moveTo>
                    <a:pt x="0" y="50700"/>
                  </a:moveTo>
                  <a:cubicBezTo>
                    <a:pt x="0" y="22699"/>
                    <a:pt x="22699" y="0"/>
                    <a:pt x="50700" y="0"/>
                  </a:cubicBezTo>
                  <a:lnTo>
                    <a:pt x="3471168" y="0"/>
                  </a:lnTo>
                  <a:cubicBezTo>
                    <a:pt x="3499169" y="0"/>
                    <a:pt x="3521868" y="22699"/>
                    <a:pt x="3521868" y="50700"/>
                  </a:cubicBezTo>
                  <a:lnTo>
                    <a:pt x="3521868" y="456301"/>
                  </a:lnTo>
                  <a:cubicBezTo>
                    <a:pt x="3521868" y="484302"/>
                    <a:pt x="3499169" y="507001"/>
                    <a:pt x="3471168" y="507001"/>
                  </a:cubicBezTo>
                  <a:lnTo>
                    <a:pt x="50700" y="507001"/>
                  </a:lnTo>
                  <a:cubicBezTo>
                    <a:pt x="22699" y="507001"/>
                    <a:pt x="0" y="484302"/>
                    <a:pt x="0" y="456301"/>
                  </a:cubicBezTo>
                  <a:lnTo>
                    <a:pt x="0" y="50700"/>
                  </a:lnTo>
                  <a:close/>
                </a:path>
              </a:pathLst>
            </a:custGeom>
            <a:solidFill>
              <a:srgbClr val="F36F21"/>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lIns="80890" tIns="64380" rIns="80890" bIns="64380" spcCol="1270" anchor="ctr"/>
            <a:lstStyle/>
            <a:p>
              <a:pPr algn="ctr" defTabSz="1155700" fontAlgn="auto">
                <a:lnSpc>
                  <a:spcPct val="90000"/>
                </a:lnSpc>
                <a:spcBef>
                  <a:spcPts val="0"/>
                </a:spcBef>
                <a:spcAft>
                  <a:spcPct val="35000"/>
                </a:spcAft>
                <a:defRPr/>
              </a:pPr>
              <a:r>
                <a:rPr lang="en-US" sz="2600" dirty="0">
                  <a:solidFill>
                    <a:srgbClr val="000000"/>
                  </a:solidFill>
                </a:rPr>
                <a:t>Clinical Psychology</a:t>
              </a:r>
            </a:p>
          </p:txBody>
        </p:sp>
        <p:sp>
          <p:nvSpPr>
            <p:cNvPr id="25" name="Freeform 24"/>
            <p:cNvSpPr/>
            <p:nvPr/>
          </p:nvSpPr>
          <p:spPr>
            <a:xfrm>
              <a:off x="4886134" y="2682331"/>
              <a:ext cx="4113396" cy="639846"/>
            </a:xfrm>
            <a:custGeom>
              <a:avLst/>
              <a:gdLst>
                <a:gd name="connsiteX0" fmla="*/ 0 w 3521868"/>
                <a:gd name="connsiteY0" fmla="*/ 50700 h 507001"/>
                <a:gd name="connsiteX1" fmla="*/ 50700 w 3521868"/>
                <a:gd name="connsiteY1" fmla="*/ 0 h 507001"/>
                <a:gd name="connsiteX2" fmla="*/ 3471168 w 3521868"/>
                <a:gd name="connsiteY2" fmla="*/ 0 h 507001"/>
                <a:gd name="connsiteX3" fmla="*/ 3521868 w 3521868"/>
                <a:gd name="connsiteY3" fmla="*/ 50700 h 507001"/>
                <a:gd name="connsiteX4" fmla="*/ 3521868 w 3521868"/>
                <a:gd name="connsiteY4" fmla="*/ 456301 h 507001"/>
                <a:gd name="connsiteX5" fmla="*/ 3471168 w 3521868"/>
                <a:gd name="connsiteY5" fmla="*/ 507001 h 507001"/>
                <a:gd name="connsiteX6" fmla="*/ 50700 w 3521868"/>
                <a:gd name="connsiteY6" fmla="*/ 507001 h 507001"/>
                <a:gd name="connsiteX7" fmla="*/ 0 w 3521868"/>
                <a:gd name="connsiteY7" fmla="*/ 456301 h 507001"/>
                <a:gd name="connsiteX8" fmla="*/ 0 w 3521868"/>
                <a:gd name="connsiteY8" fmla="*/ 50700 h 507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21868" h="507001">
                  <a:moveTo>
                    <a:pt x="0" y="50700"/>
                  </a:moveTo>
                  <a:cubicBezTo>
                    <a:pt x="0" y="22699"/>
                    <a:pt x="22699" y="0"/>
                    <a:pt x="50700" y="0"/>
                  </a:cubicBezTo>
                  <a:lnTo>
                    <a:pt x="3471168" y="0"/>
                  </a:lnTo>
                  <a:cubicBezTo>
                    <a:pt x="3499169" y="0"/>
                    <a:pt x="3521868" y="22699"/>
                    <a:pt x="3521868" y="50700"/>
                  </a:cubicBezTo>
                  <a:lnTo>
                    <a:pt x="3521868" y="456301"/>
                  </a:lnTo>
                  <a:cubicBezTo>
                    <a:pt x="3521868" y="484302"/>
                    <a:pt x="3499169" y="507001"/>
                    <a:pt x="3471168" y="507001"/>
                  </a:cubicBezTo>
                  <a:lnTo>
                    <a:pt x="50700" y="507001"/>
                  </a:lnTo>
                  <a:cubicBezTo>
                    <a:pt x="22699" y="507001"/>
                    <a:pt x="0" y="484302"/>
                    <a:pt x="0" y="456301"/>
                  </a:cubicBezTo>
                  <a:lnTo>
                    <a:pt x="0" y="50700"/>
                  </a:lnTo>
                  <a:close/>
                </a:path>
              </a:pathLst>
            </a:custGeom>
            <a:solidFill>
              <a:srgbClr val="F36F21"/>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lIns="80890" tIns="64380" rIns="80890" bIns="64380" spcCol="1270" anchor="ctr"/>
            <a:lstStyle/>
            <a:p>
              <a:pPr algn="ctr" defTabSz="1155700" fontAlgn="auto">
                <a:lnSpc>
                  <a:spcPct val="90000"/>
                </a:lnSpc>
                <a:spcBef>
                  <a:spcPts val="0"/>
                </a:spcBef>
                <a:spcAft>
                  <a:spcPct val="35000"/>
                </a:spcAft>
                <a:defRPr/>
              </a:pPr>
              <a:r>
                <a:rPr lang="en-US" sz="2600" dirty="0">
                  <a:solidFill>
                    <a:srgbClr val="000000"/>
                  </a:solidFill>
                </a:rPr>
                <a:t>Counseling Psychology</a:t>
              </a:r>
            </a:p>
          </p:txBody>
        </p:sp>
        <p:sp>
          <p:nvSpPr>
            <p:cNvPr id="26" name="Freeform 25"/>
            <p:cNvSpPr/>
            <p:nvPr/>
          </p:nvSpPr>
          <p:spPr>
            <a:xfrm>
              <a:off x="4886134" y="3519053"/>
              <a:ext cx="4113396" cy="639845"/>
            </a:xfrm>
            <a:custGeom>
              <a:avLst/>
              <a:gdLst>
                <a:gd name="connsiteX0" fmla="*/ 0 w 3521868"/>
                <a:gd name="connsiteY0" fmla="*/ 50700 h 507001"/>
                <a:gd name="connsiteX1" fmla="*/ 50700 w 3521868"/>
                <a:gd name="connsiteY1" fmla="*/ 0 h 507001"/>
                <a:gd name="connsiteX2" fmla="*/ 3471168 w 3521868"/>
                <a:gd name="connsiteY2" fmla="*/ 0 h 507001"/>
                <a:gd name="connsiteX3" fmla="*/ 3521868 w 3521868"/>
                <a:gd name="connsiteY3" fmla="*/ 50700 h 507001"/>
                <a:gd name="connsiteX4" fmla="*/ 3521868 w 3521868"/>
                <a:gd name="connsiteY4" fmla="*/ 456301 h 507001"/>
                <a:gd name="connsiteX5" fmla="*/ 3471168 w 3521868"/>
                <a:gd name="connsiteY5" fmla="*/ 507001 h 507001"/>
                <a:gd name="connsiteX6" fmla="*/ 50700 w 3521868"/>
                <a:gd name="connsiteY6" fmla="*/ 507001 h 507001"/>
                <a:gd name="connsiteX7" fmla="*/ 0 w 3521868"/>
                <a:gd name="connsiteY7" fmla="*/ 456301 h 507001"/>
                <a:gd name="connsiteX8" fmla="*/ 0 w 3521868"/>
                <a:gd name="connsiteY8" fmla="*/ 50700 h 507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21868" h="507001">
                  <a:moveTo>
                    <a:pt x="0" y="50700"/>
                  </a:moveTo>
                  <a:cubicBezTo>
                    <a:pt x="0" y="22699"/>
                    <a:pt x="22699" y="0"/>
                    <a:pt x="50700" y="0"/>
                  </a:cubicBezTo>
                  <a:lnTo>
                    <a:pt x="3471168" y="0"/>
                  </a:lnTo>
                  <a:cubicBezTo>
                    <a:pt x="3499169" y="0"/>
                    <a:pt x="3521868" y="22699"/>
                    <a:pt x="3521868" y="50700"/>
                  </a:cubicBezTo>
                  <a:lnTo>
                    <a:pt x="3521868" y="456301"/>
                  </a:lnTo>
                  <a:cubicBezTo>
                    <a:pt x="3521868" y="484302"/>
                    <a:pt x="3499169" y="507001"/>
                    <a:pt x="3471168" y="507001"/>
                  </a:cubicBezTo>
                  <a:lnTo>
                    <a:pt x="50700" y="507001"/>
                  </a:lnTo>
                  <a:cubicBezTo>
                    <a:pt x="22699" y="507001"/>
                    <a:pt x="0" y="484302"/>
                    <a:pt x="0" y="456301"/>
                  </a:cubicBezTo>
                  <a:lnTo>
                    <a:pt x="0" y="50700"/>
                  </a:lnTo>
                  <a:close/>
                </a:path>
              </a:pathLst>
            </a:custGeom>
            <a:solidFill>
              <a:srgbClr val="F36F21"/>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lIns="80890" tIns="64380" rIns="80890" bIns="64380" spcCol="1270" anchor="ctr"/>
            <a:lstStyle/>
            <a:p>
              <a:pPr algn="ctr" defTabSz="1155700" fontAlgn="auto">
                <a:lnSpc>
                  <a:spcPct val="90000"/>
                </a:lnSpc>
                <a:spcBef>
                  <a:spcPts val="0"/>
                </a:spcBef>
                <a:spcAft>
                  <a:spcPct val="35000"/>
                </a:spcAft>
                <a:defRPr/>
              </a:pPr>
              <a:r>
                <a:rPr lang="en-US" sz="2600" dirty="0">
                  <a:solidFill>
                    <a:srgbClr val="000000"/>
                  </a:solidFill>
                </a:rPr>
                <a:t>Educational Psychology</a:t>
              </a:r>
            </a:p>
          </p:txBody>
        </p:sp>
        <p:sp>
          <p:nvSpPr>
            <p:cNvPr id="27" name="Freeform 26"/>
            <p:cNvSpPr/>
            <p:nvPr/>
          </p:nvSpPr>
          <p:spPr>
            <a:xfrm>
              <a:off x="4886134" y="4360537"/>
              <a:ext cx="4113396" cy="639845"/>
            </a:xfrm>
            <a:custGeom>
              <a:avLst/>
              <a:gdLst>
                <a:gd name="connsiteX0" fmla="*/ 0 w 3521868"/>
                <a:gd name="connsiteY0" fmla="*/ 50700 h 507001"/>
                <a:gd name="connsiteX1" fmla="*/ 50700 w 3521868"/>
                <a:gd name="connsiteY1" fmla="*/ 0 h 507001"/>
                <a:gd name="connsiteX2" fmla="*/ 3471168 w 3521868"/>
                <a:gd name="connsiteY2" fmla="*/ 0 h 507001"/>
                <a:gd name="connsiteX3" fmla="*/ 3521868 w 3521868"/>
                <a:gd name="connsiteY3" fmla="*/ 50700 h 507001"/>
                <a:gd name="connsiteX4" fmla="*/ 3521868 w 3521868"/>
                <a:gd name="connsiteY4" fmla="*/ 456301 h 507001"/>
                <a:gd name="connsiteX5" fmla="*/ 3471168 w 3521868"/>
                <a:gd name="connsiteY5" fmla="*/ 507001 h 507001"/>
                <a:gd name="connsiteX6" fmla="*/ 50700 w 3521868"/>
                <a:gd name="connsiteY6" fmla="*/ 507001 h 507001"/>
                <a:gd name="connsiteX7" fmla="*/ 0 w 3521868"/>
                <a:gd name="connsiteY7" fmla="*/ 456301 h 507001"/>
                <a:gd name="connsiteX8" fmla="*/ 0 w 3521868"/>
                <a:gd name="connsiteY8" fmla="*/ 50700 h 507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21868" h="507001">
                  <a:moveTo>
                    <a:pt x="0" y="50700"/>
                  </a:moveTo>
                  <a:cubicBezTo>
                    <a:pt x="0" y="22699"/>
                    <a:pt x="22699" y="0"/>
                    <a:pt x="50700" y="0"/>
                  </a:cubicBezTo>
                  <a:lnTo>
                    <a:pt x="3471168" y="0"/>
                  </a:lnTo>
                  <a:cubicBezTo>
                    <a:pt x="3499169" y="0"/>
                    <a:pt x="3521868" y="22699"/>
                    <a:pt x="3521868" y="50700"/>
                  </a:cubicBezTo>
                  <a:lnTo>
                    <a:pt x="3521868" y="456301"/>
                  </a:lnTo>
                  <a:cubicBezTo>
                    <a:pt x="3521868" y="484302"/>
                    <a:pt x="3499169" y="507001"/>
                    <a:pt x="3471168" y="507001"/>
                  </a:cubicBezTo>
                  <a:lnTo>
                    <a:pt x="50700" y="507001"/>
                  </a:lnTo>
                  <a:cubicBezTo>
                    <a:pt x="22699" y="507001"/>
                    <a:pt x="0" y="484302"/>
                    <a:pt x="0" y="456301"/>
                  </a:cubicBezTo>
                  <a:lnTo>
                    <a:pt x="0" y="50700"/>
                  </a:lnTo>
                  <a:close/>
                </a:path>
              </a:pathLst>
            </a:custGeom>
            <a:solidFill>
              <a:srgbClr val="F36F21"/>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lIns="80890" tIns="64380" rIns="80890" bIns="64380" spcCol="1270" anchor="ctr"/>
            <a:lstStyle/>
            <a:p>
              <a:pPr algn="ctr" defTabSz="1155700" fontAlgn="auto">
                <a:lnSpc>
                  <a:spcPct val="90000"/>
                </a:lnSpc>
                <a:spcBef>
                  <a:spcPts val="0"/>
                </a:spcBef>
                <a:spcAft>
                  <a:spcPct val="35000"/>
                </a:spcAft>
                <a:defRPr/>
              </a:pPr>
              <a:r>
                <a:rPr lang="en-US" sz="2600" dirty="0">
                  <a:solidFill>
                    <a:srgbClr val="000000"/>
                  </a:solidFill>
                </a:rPr>
                <a:t>Industrial-Organizational</a:t>
              </a:r>
            </a:p>
          </p:txBody>
        </p:sp>
      </p:grpSp>
      <p:sp>
        <p:nvSpPr>
          <p:cNvPr id="28675" name="Rectangle 2"/>
          <p:cNvSpPr>
            <a:spLocks noGrp="1" noChangeArrowheads="1"/>
          </p:cNvSpPr>
          <p:nvPr>
            <p:ph type="title"/>
          </p:nvPr>
        </p:nvSpPr>
        <p:spPr>
          <a:xfrm>
            <a:off x="-4763" y="0"/>
            <a:ext cx="9144001" cy="1042988"/>
          </a:xfrm>
          <a:solidFill>
            <a:schemeClr val="accent1"/>
          </a:solidFill>
        </p:spPr>
        <p:txBody>
          <a:bodyPr lIns="274320">
            <a:normAutofit fontScale="90000"/>
          </a:bodyPr>
          <a:lstStyle/>
          <a:p>
            <a:pPr algn="ctr" eaLnBrk="1" hangingPunct="1">
              <a:lnSpc>
                <a:spcPts val="4200"/>
              </a:lnSpc>
            </a:pPr>
            <a:r>
              <a:rPr lang="en-US" sz="4900" b="1" dirty="0" smtClean="0">
                <a:solidFill>
                  <a:srgbClr val="000000"/>
                </a:solidFill>
                <a:latin typeface="Calibri" charset="0"/>
              </a:rPr>
              <a:t/>
            </a:r>
            <a:br>
              <a:rPr lang="en-US" sz="4900" b="1" dirty="0" smtClean="0">
                <a:solidFill>
                  <a:srgbClr val="000000"/>
                </a:solidFill>
                <a:latin typeface="Calibri" charset="0"/>
              </a:rPr>
            </a:br>
            <a:r>
              <a:rPr lang="en-US" sz="4900" b="1" dirty="0" smtClean="0">
                <a:solidFill>
                  <a:srgbClr val="000000"/>
                </a:solidFill>
                <a:latin typeface="Calibri" charset="0"/>
              </a:rPr>
              <a:t>Psychology</a:t>
            </a:r>
            <a:r>
              <a:rPr lang="ja-JP" altLang="en-US" sz="4900" b="1" dirty="0" smtClean="0">
                <a:solidFill>
                  <a:srgbClr val="000000"/>
                </a:solidFill>
                <a:latin typeface="Calibri" charset="0"/>
              </a:rPr>
              <a:t>’</a:t>
            </a:r>
            <a:r>
              <a:rPr lang="en-US" sz="4900" b="1" dirty="0" smtClean="0">
                <a:solidFill>
                  <a:srgbClr val="000000"/>
                </a:solidFill>
                <a:latin typeface="Calibri" charset="0"/>
              </a:rPr>
              <a:t>s </a:t>
            </a:r>
            <a:r>
              <a:rPr lang="en-US" sz="4900" b="1" dirty="0">
                <a:solidFill>
                  <a:srgbClr val="000000"/>
                </a:solidFill>
                <a:latin typeface="Calibri" charset="0"/>
              </a:rPr>
              <a:t>Subfields</a:t>
            </a:r>
            <a:r>
              <a:rPr lang="en-US" b="1" dirty="0">
                <a:solidFill>
                  <a:schemeClr val="bg1"/>
                </a:solidFill>
                <a:latin typeface="Calibri" charset="0"/>
              </a:rPr>
              <a:t/>
            </a:r>
            <a:br>
              <a:rPr lang="en-US" b="1" dirty="0">
                <a:solidFill>
                  <a:schemeClr val="bg1"/>
                </a:solidFill>
                <a:latin typeface="Calibri" charset="0"/>
              </a:rPr>
            </a:br>
            <a:r>
              <a:rPr lang="en-US" b="1" dirty="0">
                <a:solidFill>
                  <a:schemeClr val="bg1"/>
                </a:solidFill>
                <a:latin typeface="Calibri" charset="0"/>
              </a:rPr>
              <a:t>						</a:t>
            </a:r>
            <a:endParaRPr lang="en-US" sz="3200" b="1" dirty="0">
              <a:solidFill>
                <a:schemeClr val="bg1"/>
              </a:solidFill>
              <a:latin typeface="Calibri" charset="0"/>
            </a:endParaRPr>
          </a:p>
        </p:txBody>
      </p:sp>
      <p:grpSp>
        <p:nvGrpSpPr>
          <p:cNvPr id="3" name="Group 30"/>
          <p:cNvGrpSpPr>
            <a:grpSpLocks/>
          </p:cNvGrpSpPr>
          <p:nvPr/>
        </p:nvGrpSpPr>
        <p:grpSpPr bwMode="auto">
          <a:xfrm>
            <a:off x="4303713" y="2566988"/>
            <a:ext cx="4840287" cy="808037"/>
            <a:chOff x="4098663" y="1749733"/>
            <a:chExt cx="4840942" cy="808363"/>
          </a:xfrm>
        </p:grpSpPr>
        <p:sp>
          <p:nvSpPr>
            <p:cNvPr id="32" name="Right Arrow 31"/>
            <p:cNvSpPr/>
            <p:nvPr/>
          </p:nvSpPr>
          <p:spPr>
            <a:xfrm>
              <a:off x="4098663" y="1968896"/>
              <a:ext cx="689068" cy="441503"/>
            </a:xfrm>
            <a:prstGeom prst="rightArrow">
              <a:avLst/>
            </a:prstGeom>
            <a:solidFill>
              <a:srgbClr val="F36F2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8693" name="Rectangle 32"/>
            <p:cNvSpPr>
              <a:spLocks noChangeArrowheads="1"/>
            </p:cNvSpPr>
            <p:nvPr/>
          </p:nvSpPr>
          <p:spPr bwMode="auto">
            <a:xfrm>
              <a:off x="4787156" y="1749733"/>
              <a:ext cx="4152449" cy="80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ts val="1800"/>
                </a:lnSpc>
              </a:pPr>
              <a:r>
                <a:rPr lang="en-US" sz="2400" dirty="0">
                  <a:solidFill>
                    <a:srgbClr val="000000"/>
                  </a:solidFill>
                  <a:latin typeface="Calibri" charset="0"/>
                </a:rPr>
                <a:t>Help someone achieve career goals despite family conflict and self-doubt</a:t>
              </a:r>
            </a:p>
          </p:txBody>
        </p:sp>
      </p:grpSp>
      <p:grpSp>
        <p:nvGrpSpPr>
          <p:cNvPr id="4" name="Group 33"/>
          <p:cNvGrpSpPr>
            <a:grpSpLocks/>
          </p:cNvGrpSpPr>
          <p:nvPr/>
        </p:nvGrpSpPr>
        <p:grpSpPr bwMode="auto">
          <a:xfrm>
            <a:off x="4303713" y="1785938"/>
            <a:ext cx="4840287" cy="808037"/>
            <a:chOff x="4098664" y="1784999"/>
            <a:chExt cx="4840941" cy="808363"/>
          </a:xfrm>
        </p:grpSpPr>
        <p:sp>
          <p:nvSpPr>
            <p:cNvPr id="35" name="Right Arrow 34"/>
            <p:cNvSpPr/>
            <p:nvPr/>
          </p:nvSpPr>
          <p:spPr>
            <a:xfrm>
              <a:off x="4098664" y="1969223"/>
              <a:ext cx="689068" cy="439914"/>
            </a:xfrm>
            <a:prstGeom prst="rightArrow">
              <a:avLst/>
            </a:prstGeom>
            <a:solidFill>
              <a:srgbClr val="F36F2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8691" name="Rectangle 35"/>
            <p:cNvSpPr>
              <a:spLocks noChangeArrowheads="1"/>
            </p:cNvSpPr>
            <p:nvPr/>
          </p:nvSpPr>
          <p:spPr bwMode="auto">
            <a:xfrm>
              <a:off x="4787156" y="1784999"/>
              <a:ext cx="4152449" cy="80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ts val="1800"/>
                </a:lnSpc>
              </a:pPr>
              <a:r>
                <a:rPr lang="en-US" sz="2400" dirty="0">
                  <a:solidFill>
                    <a:srgbClr val="000000"/>
                  </a:solidFill>
                  <a:latin typeface="Calibri" charset="0"/>
                </a:rPr>
                <a:t>Use exposure therapy to decrease phobic reactions in a traumatized client</a:t>
              </a:r>
            </a:p>
          </p:txBody>
        </p:sp>
      </p:grpSp>
      <p:grpSp>
        <p:nvGrpSpPr>
          <p:cNvPr id="5" name="Group 36"/>
          <p:cNvGrpSpPr>
            <a:grpSpLocks/>
          </p:cNvGrpSpPr>
          <p:nvPr/>
        </p:nvGrpSpPr>
        <p:grpSpPr bwMode="auto">
          <a:xfrm>
            <a:off x="4402138" y="3452813"/>
            <a:ext cx="4737100" cy="808037"/>
            <a:chOff x="4098664" y="1749733"/>
            <a:chExt cx="4737088" cy="808363"/>
          </a:xfrm>
        </p:grpSpPr>
        <p:sp>
          <p:nvSpPr>
            <p:cNvPr id="38" name="Right Arrow 37"/>
            <p:cNvSpPr/>
            <p:nvPr/>
          </p:nvSpPr>
          <p:spPr>
            <a:xfrm>
              <a:off x="4098664" y="1968896"/>
              <a:ext cx="584199" cy="441503"/>
            </a:xfrm>
            <a:prstGeom prst="rightArrow">
              <a:avLst/>
            </a:prstGeom>
            <a:solidFill>
              <a:srgbClr val="F36F2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8689" name="Rectangle 38"/>
            <p:cNvSpPr>
              <a:spLocks noChangeArrowheads="1"/>
            </p:cNvSpPr>
            <p:nvPr/>
          </p:nvSpPr>
          <p:spPr bwMode="auto">
            <a:xfrm>
              <a:off x="4683303" y="1749733"/>
              <a:ext cx="4152449" cy="80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ts val="1800"/>
                </a:lnSpc>
              </a:pPr>
              <a:r>
                <a:rPr lang="en-US" sz="2400" dirty="0">
                  <a:solidFill>
                    <a:srgbClr val="000000"/>
                  </a:solidFill>
                  <a:latin typeface="Calibri" charset="0"/>
                </a:rPr>
                <a:t>Evaluate aptitudes and achievement to plan for a student with learning problems</a:t>
              </a:r>
            </a:p>
          </p:txBody>
        </p:sp>
      </p:grpSp>
      <p:grpSp>
        <p:nvGrpSpPr>
          <p:cNvPr id="6" name="Group 39"/>
          <p:cNvGrpSpPr>
            <a:grpSpLocks/>
          </p:cNvGrpSpPr>
          <p:nvPr/>
        </p:nvGrpSpPr>
        <p:grpSpPr bwMode="auto">
          <a:xfrm>
            <a:off x="4298950" y="4262438"/>
            <a:ext cx="4840288" cy="808037"/>
            <a:chOff x="4098664" y="1749733"/>
            <a:chExt cx="4840941" cy="808363"/>
          </a:xfrm>
        </p:grpSpPr>
        <p:sp>
          <p:nvSpPr>
            <p:cNvPr id="41" name="Right Arrow 40"/>
            <p:cNvSpPr/>
            <p:nvPr/>
          </p:nvSpPr>
          <p:spPr>
            <a:xfrm>
              <a:off x="4098664" y="1968896"/>
              <a:ext cx="689068" cy="441503"/>
            </a:xfrm>
            <a:prstGeom prst="rightArrow">
              <a:avLst/>
            </a:prstGeom>
            <a:solidFill>
              <a:srgbClr val="F36F2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8687" name="Rectangle 41"/>
            <p:cNvSpPr>
              <a:spLocks noChangeArrowheads="1"/>
            </p:cNvSpPr>
            <p:nvPr/>
          </p:nvSpPr>
          <p:spPr bwMode="auto">
            <a:xfrm>
              <a:off x="4787154" y="1749733"/>
              <a:ext cx="4152451" cy="80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ts val="1800"/>
                </a:lnSpc>
              </a:pPr>
              <a:r>
                <a:rPr lang="en-US" sz="2400" dirty="0">
                  <a:solidFill>
                    <a:srgbClr val="000000"/>
                  </a:solidFill>
                  <a:latin typeface="Calibri" charset="0"/>
                </a:rPr>
                <a:t>Figure out how a factory can improve coordination of tasks, roles, and personalities</a:t>
              </a:r>
            </a:p>
          </p:txBody>
        </p:sp>
      </p:grpSp>
    </p:spTree>
    <p:extLst>
      <p:ext uri="{BB962C8B-B14F-4D97-AF65-F5344CB8AC3E}">
        <p14:creationId xmlns:p14="http://schemas.microsoft.com/office/powerpoint/2010/main" val="155867840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left)">
                                      <p:cBhvr>
                                        <p:cTn id="17" dur="500"/>
                                        <p:tgtEl>
                                          <p:spTgt spid="5"/>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wipe(left)">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Content Placeholder 3" descr="blind men's composite elephant.jpg"/>
          <p:cNvPicPr>
            <a:picLocks noGrp="1" noChangeAspect="1"/>
          </p:cNvPicPr>
          <p:nvPr>
            <p:ph idx="1"/>
          </p:nvPr>
        </p:nvPicPr>
        <p:blipFill>
          <a:blip r:embed="rId3">
            <a:extLst>
              <a:ext uri="{28A0092B-C50C-407E-A947-70E740481C1C}">
                <a14:useLocalDpi xmlns:a14="http://schemas.microsoft.com/office/drawing/2010/main" val="0"/>
              </a:ext>
            </a:extLst>
          </a:blip>
          <a:srcRect/>
          <a:stretch>
            <a:fillRect/>
          </a:stretch>
        </p:blipFill>
        <p:spPr>
          <a:xfrm>
            <a:off x="-34925" y="914400"/>
            <a:ext cx="9144000" cy="5943600"/>
          </a:xfrm>
        </p:spPr>
      </p:pic>
      <p:sp>
        <p:nvSpPr>
          <p:cNvPr id="2" name="Title 1"/>
          <p:cNvSpPr>
            <a:spLocks noGrp="1"/>
          </p:cNvSpPr>
          <p:nvPr>
            <p:ph type="title"/>
          </p:nvPr>
        </p:nvSpPr>
        <p:spPr>
          <a:xfrm>
            <a:off x="-34925" y="280014"/>
            <a:ext cx="9144000" cy="868362"/>
          </a:xfrm>
        </p:spPr>
        <p:txBody>
          <a:bodyPr rtlCol="0">
            <a:noAutofit/>
          </a:bodyPr>
          <a:lstStyle/>
          <a:p>
            <a:pPr algn="ctr" eaLnBrk="1" fontAlgn="auto" hangingPunct="1">
              <a:spcAft>
                <a:spcPts val="0"/>
              </a:spcAft>
              <a:defRPr/>
            </a:pPr>
            <a:r>
              <a:rPr lang="en-US" sz="2400" b="1" dirty="0" smtClean="0">
                <a:solidFill>
                  <a:srgbClr val="000000"/>
                </a:solidFill>
                <a:ea typeface="+mj-ea"/>
              </a:rPr>
              <a:t>Different perspectives on a single issue: </a:t>
            </a:r>
            <a:r>
              <a:rPr lang="en-US" sz="2400" b="1" i="1" dirty="0" smtClean="0">
                <a:solidFill>
                  <a:srgbClr val="000000"/>
                </a:solidFill>
                <a:ea typeface="+mj-ea"/>
              </a:rPr>
              <a:t>Six Blind Men and an Elephant</a:t>
            </a:r>
            <a:endParaRPr lang="en-US" sz="2400" b="1" i="1" dirty="0">
              <a:solidFill>
                <a:srgbClr val="000000"/>
              </a:solidFill>
              <a:ea typeface="+mj-ea"/>
            </a:endParaRPr>
          </a:p>
        </p:txBody>
      </p:sp>
    </p:spTree>
    <p:extLst>
      <p:ext uri="{BB962C8B-B14F-4D97-AF65-F5344CB8AC3E}">
        <p14:creationId xmlns:p14="http://schemas.microsoft.com/office/powerpoint/2010/main" val="386672082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a:xfrm>
            <a:off x="173038" y="284175"/>
            <a:ext cx="9045575" cy="1143000"/>
          </a:xfrm>
        </p:spPr>
        <p:txBody>
          <a:bodyPr lIns="274320"/>
          <a:lstStyle/>
          <a:p>
            <a:pPr eaLnBrk="1" hangingPunct="1">
              <a:lnSpc>
                <a:spcPts val="3800"/>
              </a:lnSpc>
            </a:pPr>
            <a:r>
              <a:rPr lang="en-US" b="1" dirty="0">
                <a:solidFill>
                  <a:schemeClr val="tx1"/>
                </a:solidFill>
                <a:latin typeface="Calibri" charset="0"/>
              </a:rPr>
              <a:t>The three levels as influences on some psychological phenomenon</a:t>
            </a:r>
          </a:p>
        </p:txBody>
      </p:sp>
      <p:pic>
        <p:nvPicPr>
          <p:cNvPr id="22531" name="Picture 5" descr="MyEx8eMod_fig_1_01.tif"/>
          <p:cNvPicPr>
            <a:picLocks noGrp="1" noChangeAspect="1"/>
          </p:cNvPicPr>
          <p:nvPr>
            <p:ph idx="1"/>
          </p:nvPr>
        </p:nvPicPr>
        <p:blipFill>
          <a:blip r:embed="rId3">
            <a:extLst>
              <a:ext uri="{28A0092B-C50C-407E-A947-70E740481C1C}">
                <a14:useLocalDpi xmlns:a14="http://schemas.microsoft.com/office/drawing/2010/main" val="0"/>
              </a:ext>
            </a:extLst>
          </a:blip>
          <a:srcRect/>
          <a:stretch>
            <a:fillRect/>
          </a:stretch>
        </p:blipFill>
        <p:spPr>
          <a:xfrm>
            <a:off x="173038" y="1566863"/>
            <a:ext cx="8686800" cy="4979987"/>
          </a:xfrm>
        </p:spPr>
      </p:pic>
      <p:sp>
        <p:nvSpPr>
          <p:cNvPr id="5" name="TextBox 4"/>
          <p:cNvSpPr>
            <a:spLocks noChangeArrowheads="1"/>
          </p:cNvSpPr>
          <p:nvPr/>
        </p:nvSpPr>
        <p:spPr bwMode="auto">
          <a:xfrm>
            <a:off x="2955925" y="3756025"/>
            <a:ext cx="2971800" cy="641350"/>
          </a:xfrm>
          <a:prstGeom prst="roundRect">
            <a:avLst>
              <a:gd name="adj" fmla="val 16667"/>
            </a:avLst>
          </a:prstGeom>
          <a:solidFill>
            <a:srgbClr val="444EA2"/>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p>
            <a:pPr algn="ctr"/>
            <a:r>
              <a:rPr lang="en-US" b="1">
                <a:solidFill>
                  <a:srgbClr val="F8F6E3"/>
                </a:solidFill>
                <a:latin typeface="Calibri" charset="0"/>
              </a:rPr>
              <a:t>Example:  Depression</a:t>
            </a:r>
          </a:p>
        </p:txBody>
      </p:sp>
      <p:sp>
        <p:nvSpPr>
          <p:cNvPr id="6" name="TextBox 5"/>
          <p:cNvSpPr>
            <a:spLocks noChangeArrowheads="1"/>
          </p:cNvSpPr>
          <p:nvPr/>
        </p:nvSpPr>
        <p:spPr bwMode="auto">
          <a:xfrm>
            <a:off x="3030538" y="3756025"/>
            <a:ext cx="2971800" cy="641350"/>
          </a:xfrm>
          <a:prstGeom prst="roundRect">
            <a:avLst>
              <a:gd name="adj" fmla="val 16667"/>
            </a:avLst>
          </a:prstGeom>
          <a:solidFill>
            <a:srgbClr val="444EA2"/>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p>
            <a:pPr algn="ctr"/>
            <a:r>
              <a:rPr lang="en-US" b="1">
                <a:solidFill>
                  <a:srgbClr val="F8F6E3"/>
                </a:solidFill>
                <a:latin typeface="Calibri" charset="0"/>
              </a:rPr>
              <a:t>Example:  Intelligence</a:t>
            </a:r>
          </a:p>
        </p:txBody>
      </p:sp>
      <p:sp>
        <p:nvSpPr>
          <p:cNvPr id="7" name="TextBox 6"/>
          <p:cNvSpPr>
            <a:spLocks noChangeArrowheads="1"/>
          </p:cNvSpPr>
          <p:nvPr/>
        </p:nvSpPr>
        <p:spPr bwMode="auto">
          <a:xfrm>
            <a:off x="2955925" y="3756025"/>
            <a:ext cx="2971800" cy="641350"/>
          </a:xfrm>
          <a:prstGeom prst="roundRect">
            <a:avLst>
              <a:gd name="adj" fmla="val 16667"/>
            </a:avLst>
          </a:prstGeom>
          <a:solidFill>
            <a:srgbClr val="444EA2"/>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p>
            <a:pPr algn="ctr"/>
            <a:r>
              <a:rPr lang="en-US" b="1">
                <a:solidFill>
                  <a:srgbClr val="F8F6E3"/>
                </a:solidFill>
                <a:latin typeface="Calibri" charset="0"/>
              </a:rPr>
              <a:t>Example:  Enjoying Soccer</a:t>
            </a:r>
          </a:p>
        </p:txBody>
      </p:sp>
      <p:sp>
        <p:nvSpPr>
          <p:cNvPr id="8" name="TextBox 7"/>
          <p:cNvSpPr>
            <a:spLocks noChangeArrowheads="1"/>
          </p:cNvSpPr>
          <p:nvPr/>
        </p:nvSpPr>
        <p:spPr bwMode="auto">
          <a:xfrm>
            <a:off x="2955925" y="3871913"/>
            <a:ext cx="2971800" cy="409575"/>
          </a:xfrm>
          <a:prstGeom prst="roundRect">
            <a:avLst>
              <a:gd name="adj" fmla="val 16667"/>
            </a:avLst>
          </a:prstGeom>
          <a:solidFill>
            <a:srgbClr val="444EA2"/>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p>
            <a:pPr algn="ctr"/>
            <a:r>
              <a:rPr lang="en-US" b="1">
                <a:solidFill>
                  <a:srgbClr val="F8F6E3"/>
                </a:solidFill>
                <a:latin typeface="Calibri" charset="0"/>
              </a:rPr>
              <a:t>Example:  Shyness</a:t>
            </a:r>
          </a:p>
        </p:txBody>
      </p:sp>
    </p:spTree>
    <p:extLst>
      <p:ext uri="{BB962C8B-B14F-4D97-AF65-F5344CB8AC3E}">
        <p14:creationId xmlns:p14="http://schemas.microsoft.com/office/powerpoint/2010/main" val="140526526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par>
                          <p:cTn id="7" fill="hold" nodeType="afterGroup">
                            <p:stCondLst>
                              <p:cond delay="0"/>
                            </p:stCondLst>
                            <p:childTnLst>
                              <p:par>
                                <p:cTn id="8" presetID="6" presetClass="emph" presetSubtype="0" fill="hold" grpId="1" nodeType="afterEffect">
                                  <p:stCondLst>
                                    <p:cond delay="0"/>
                                  </p:stCondLst>
                                  <p:childTnLst>
                                    <p:animScale>
                                      <p:cBhvr>
                                        <p:cTn id="9" dur="2000" fill="hold"/>
                                        <p:tgtEl>
                                          <p:spTgt spid="5"/>
                                        </p:tgtEl>
                                      </p:cBhvr>
                                      <p:by x="150000" y="150000"/>
                                    </p:animScale>
                                  </p:childTnLst>
                                </p:cTn>
                              </p:par>
                            </p:childTnLst>
                          </p:cTn>
                        </p:par>
                        <p:par>
                          <p:cTn id="10" fill="hold" nodeType="afterGroup">
                            <p:stCondLst>
                              <p:cond delay="2000"/>
                            </p:stCondLst>
                            <p:childTnLst>
                              <p:par>
                                <p:cTn id="11" presetID="2" presetClass="exit" presetSubtype="12" fill="hold" grpId="2" nodeType="afterEffect">
                                  <p:stCondLst>
                                    <p:cond delay="0"/>
                                  </p:stCondLst>
                                  <p:childTnLst>
                                    <p:anim calcmode="lin" valueType="num">
                                      <p:cBhvr additive="base">
                                        <p:cTn id="12" dur="500"/>
                                        <p:tgtEl>
                                          <p:spTgt spid="5"/>
                                        </p:tgtEl>
                                        <p:attrNameLst>
                                          <p:attrName>ppt_x</p:attrName>
                                        </p:attrNameLst>
                                      </p:cBhvr>
                                      <p:tavLst>
                                        <p:tav tm="0">
                                          <p:val>
                                            <p:strVal val="ppt_x"/>
                                          </p:val>
                                        </p:tav>
                                        <p:tav tm="100000">
                                          <p:val>
                                            <p:strVal val="0-ppt_w/2"/>
                                          </p:val>
                                        </p:tav>
                                      </p:tavLst>
                                    </p:anim>
                                    <p:anim calcmode="lin" valueType="num">
                                      <p:cBhvr additive="base">
                                        <p:cTn id="13" dur="500"/>
                                        <p:tgtEl>
                                          <p:spTgt spid="5"/>
                                        </p:tgtEl>
                                        <p:attrNameLst>
                                          <p:attrName>ppt_y</p:attrName>
                                        </p:attrNameLst>
                                      </p:cBhvr>
                                      <p:tavLst>
                                        <p:tav tm="0">
                                          <p:val>
                                            <p:strVal val="ppt_y"/>
                                          </p:val>
                                        </p:tav>
                                        <p:tav tm="100000">
                                          <p:val>
                                            <p:strVal val="1+ppt_h/2"/>
                                          </p:val>
                                        </p:tav>
                                      </p:tavLst>
                                    </p:anim>
                                    <p:set>
                                      <p:cBhvr>
                                        <p:cTn id="14" dur="1" fill="hold">
                                          <p:stCondLst>
                                            <p:cond delay="499"/>
                                          </p:stCondLst>
                                        </p:cTn>
                                        <p:tgtEl>
                                          <p:spTgt spid="5"/>
                                        </p:tgtEl>
                                        <p:attrNameLst>
                                          <p:attrName>style.visibility</p:attrName>
                                        </p:attrNameLst>
                                      </p:cBhvr>
                                      <p:to>
                                        <p:strVal val="hidden"/>
                                      </p:to>
                                    </p:set>
                                  </p:childTnLst>
                                </p:cTn>
                              </p:par>
                            </p:childTnLst>
                          </p:cTn>
                        </p:par>
                        <p:par>
                          <p:cTn id="15" fill="hold" nodeType="afterGroup">
                            <p:stCondLst>
                              <p:cond delay="2500"/>
                            </p:stCondLst>
                            <p:childTnLst>
                              <p:par>
                                <p:cTn id="16" presetID="1" presetClass="entr" presetSubtype="0" fill="hold" grpId="0" nodeType="afterEffect">
                                  <p:stCondLst>
                                    <p:cond delay="250"/>
                                  </p:stCondLst>
                                  <p:childTnLst>
                                    <p:set>
                                      <p:cBhvr>
                                        <p:cTn id="17" dur="1" fill="hold">
                                          <p:stCondLst>
                                            <p:cond delay="0"/>
                                          </p:stCondLst>
                                        </p:cTn>
                                        <p:tgtEl>
                                          <p:spTgt spid="6"/>
                                        </p:tgtEl>
                                        <p:attrNameLst>
                                          <p:attrName>style.visibility</p:attrName>
                                        </p:attrNameLst>
                                      </p:cBhvr>
                                      <p:to>
                                        <p:strVal val="visible"/>
                                      </p:to>
                                    </p:set>
                                  </p:childTnLst>
                                </p:cTn>
                              </p:par>
                            </p:childTnLst>
                          </p:cTn>
                        </p:par>
                        <p:par>
                          <p:cTn id="18" fill="hold" nodeType="afterGroup">
                            <p:stCondLst>
                              <p:cond delay="2750"/>
                            </p:stCondLst>
                            <p:childTnLst>
                              <p:par>
                                <p:cTn id="19" presetID="6" presetClass="emph" presetSubtype="0" fill="hold" grpId="1" nodeType="afterEffect">
                                  <p:stCondLst>
                                    <p:cond delay="0"/>
                                  </p:stCondLst>
                                  <p:childTnLst>
                                    <p:animScale>
                                      <p:cBhvr>
                                        <p:cTn id="20" dur="2000" fill="hold"/>
                                        <p:tgtEl>
                                          <p:spTgt spid="6"/>
                                        </p:tgtEl>
                                      </p:cBhvr>
                                      <p:by x="150000" y="150000"/>
                                    </p:animScale>
                                  </p:childTnLst>
                                </p:cTn>
                              </p:par>
                            </p:childTnLst>
                          </p:cTn>
                        </p:par>
                        <p:par>
                          <p:cTn id="21" fill="hold" nodeType="afterGroup">
                            <p:stCondLst>
                              <p:cond delay="4750"/>
                            </p:stCondLst>
                            <p:childTnLst>
                              <p:par>
                                <p:cTn id="22" presetID="2" presetClass="exit" presetSubtype="9" fill="hold" grpId="2" nodeType="afterEffect">
                                  <p:stCondLst>
                                    <p:cond delay="0"/>
                                  </p:stCondLst>
                                  <p:childTnLst>
                                    <p:anim calcmode="lin" valueType="num">
                                      <p:cBhvr additive="base">
                                        <p:cTn id="23" dur="500"/>
                                        <p:tgtEl>
                                          <p:spTgt spid="6"/>
                                        </p:tgtEl>
                                        <p:attrNameLst>
                                          <p:attrName>ppt_x</p:attrName>
                                        </p:attrNameLst>
                                      </p:cBhvr>
                                      <p:tavLst>
                                        <p:tav tm="0">
                                          <p:val>
                                            <p:strVal val="ppt_x"/>
                                          </p:val>
                                        </p:tav>
                                        <p:tav tm="100000">
                                          <p:val>
                                            <p:strVal val="0-ppt_w/2"/>
                                          </p:val>
                                        </p:tav>
                                      </p:tavLst>
                                    </p:anim>
                                    <p:anim calcmode="lin" valueType="num">
                                      <p:cBhvr additive="base">
                                        <p:cTn id="24" dur="500"/>
                                        <p:tgtEl>
                                          <p:spTgt spid="6"/>
                                        </p:tgtEl>
                                        <p:attrNameLst>
                                          <p:attrName>ppt_y</p:attrName>
                                        </p:attrNameLst>
                                      </p:cBhvr>
                                      <p:tavLst>
                                        <p:tav tm="0">
                                          <p:val>
                                            <p:strVal val="ppt_y"/>
                                          </p:val>
                                        </p:tav>
                                        <p:tav tm="100000">
                                          <p:val>
                                            <p:strVal val="0-ppt_h/2"/>
                                          </p:val>
                                        </p:tav>
                                      </p:tavLst>
                                    </p:anim>
                                    <p:set>
                                      <p:cBhvr>
                                        <p:cTn id="25" dur="1" fill="hold">
                                          <p:stCondLst>
                                            <p:cond delay="499"/>
                                          </p:stCondLst>
                                        </p:cTn>
                                        <p:tgtEl>
                                          <p:spTgt spid="6"/>
                                        </p:tgtEl>
                                        <p:attrNameLst>
                                          <p:attrName>style.visibility</p:attrName>
                                        </p:attrNameLst>
                                      </p:cBhvr>
                                      <p:to>
                                        <p:strVal val="hidden"/>
                                      </p:to>
                                    </p:set>
                                  </p:childTnLst>
                                </p:cTn>
                              </p:par>
                            </p:childTnLst>
                          </p:cTn>
                        </p:par>
                        <p:par>
                          <p:cTn id="26" fill="hold" nodeType="afterGroup">
                            <p:stCondLst>
                              <p:cond delay="5250"/>
                            </p:stCondLst>
                            <p:childTnLst>
                              <p:par>
                                <p:cTn id="27" presetID="1" presetClass="entr" presetSubtype="0" fill="hold" grpId="0" nodeType="afterEffect">
                                  <p:stCondLst>
                                    <p:cond delay="250"/>
                                  </p:stCondLst>
                                  <p:childTnLst>
                                    <p:set>
                                      <p:cBhvr>
                                        <p:cTn id="28" dur="1" fill="hold">
                                          <p:stCondLst>
                                            <p:cond delay="0"/>
                                          </p:stCondLst>
                                        </p:cTn>
                                        <p:tgtEl>
                                          <p:spTgt spid="7"/>
                                        </p:tgtEl>
                                        <p:attrNameLst>
                                          <p:attrName>style.visibility</p:attrName>
                                        </p:attrNameLst>
                                      </p:cBhvr>
                                      <p:to>
                                        <p:strVal val="visible"/>
                                      </p:to>
                                    </p:set>
                                  </p:childTnLst>
                                </p:cTn>
                              </p:par>
                            </p:childTnLst>
                          </p:cTn>
                        </p:par>
                        <p:par>
                          <p:cTn id="29" fill="hold" nodeType="afterGroup">
                            <p:stCondLst>
                              <p:cond delay="5500"/>
                            </p:stCondLst>
                            <p:childTnLst>
                              <p:par>
                                <p:cTn id="30" presetID="6" presetClass="emph" presetSubtype="0" fill="hold" grpId="1" nodeType="afterEffect">
                                  <p:stCondLst>
                                    <p:cond delay="0"/>
                                  </p:stCondLst>
                                  <p:childTnLst>
                                    <p:animScale>
                                      <p:cBhvr>
                                        <p:cTn id="31" dur="2000" fill="hold"/>
                                        <p:tgtEl>
                                          <p:spTgt spid="7"/>
                                        </p:tgtEl>
                                      </p:cBhvr>
                                      <p:by x="150000" y="150000"/>
                                    </p:animScale>
                                  </p:childTnLst>
                                </p:cTn>
                              </p:par>
                            </p:childTnLst>
                          </p:cTn>
                        </p:par>
                        <p:par>
                          <p:cTn id="32" fill="hold" nodeType="afterGroup">
                            <p:stCondLst>
                              <p:cond delay="7500"/>
                            </p:stCondLst>
                            <p:childTnLst>
                              <p:par>
                                <p:cTn id="33" presetID="2" presetClass="exit" presetSubtype="3" fill="hold" grpId="2" nodeType="afterEffect">
                                  <p:stCondLst>
                                    <p:cond delay="0"/>
                                  </p:stCondLst>
                                  <p:childTnLst>
                                    <p:anim calcmode="lin" valueType="num">
                                      <p:cBhvr additive="base">
                                        <p:cTn id="34" dur="500"/>
                                        <p:tgtEl>
                                          <p:spTgt spid="7"/>
                                        </p:tgtEl>
                                        <p:attrNameLst>
                                          <p:attrName>ppt_x</p:attrName>
                                        </p:attrNameLst>
                                      </p:cBhvr>
                                      <p:tavLst>
                                        <p:tav tm="0">
                                          <p:val>
                                            <p:strVal val="ppt_x"/>
                                          </p:val>
                                        </p:tav>
                                        <p:tav tm="100000">
                                          <p:val>
                                            <p:strVal val="1+ppt_w/2"/>
                                          </p:val>
                                        </p:tav>
                                      </p:tavLst>
                                    </p:anim>
                                    <p:anim calcmode="lin" valueType="num">
                                      <p:cBhvr additive="base">
                                        <p:cTn id="35" dur="500"/>
                                        <p:tgtEl>
                                          <p:spTgt spid="7"/>
                                        </p:tgtEl>
                                        <p:attrNameLst>
                                          <p:attrName>ppt_y</p:attrName>
                                        </p:attrNameLst>
                                      </p:cBhvr>
                                      <p:tavLst>
                                        <p:tav tm="0">
                                          <p:val>
                                            <p:strVal val="ppt_y"/>
                                          </p:val>
                                        </p:tav>
                                        <p:tav tm="100000">
                                          <p:val>
                                            <p:strVal val="0-ppt_h/2"/>
                                          </p:val>
                                        </p:tav>
                                      </p:tavLst>
                                    </p:anim>
                                    <p:set>
                                      <p:cBhvr>
                                        <p:cTn id="36" dur="1" fill="hold">
                                          <p:stCondLst>
                                            <p:cond delay="499"/>
                                          </p:stCondLst>
                                        </p:cTn>
                                        <p:tgtEl>
                                          <p:spTgt spid="7"/>
                                        </p:tgtEl>
                                        <p:attrNameLst>
                                          <p:attrName>style.visibility</p:attrName>
                                        </p:attrNameLst>
                                      </p:cBhvr>
                                      <p:to>
                                        <p:strVal val="hidden"/>
                                      </p:to>
                                    </p:set>
                                  </p:childTnLst>
                                </p:cTn>
                              </p:par>
                            </p:childTnLst>
                          </p:cTn>
                        </p:par>
                        <p:par>
                          <p:cTn id="37" fill="hold" nodeType="afterGroup">
                            <p:stCondLst>
                              <p:cond delay="8000"/>
                            </p:stCondLst>
                            <p:childTnLst>
                              <p:par>
                                <p:cTn id="38" presetID="1" presetClass="entr" presetSubtype="0" fill="hold" grpId="0" nodeType="afterEffect">
                                  <p:stCondLst>
                                    <p:cond delay="250"/>
                                  </p:stCondLst>
                                  <p:childTnLst>
                                    <p:set>
                                      <p:cBhvr>
                                        <p:cTn id="39" dur="1" fill="hold">
                                          <p:stCondLst>
                                            <p:cond delay="0"/>
                                          </p:stCondLst>
                                        </p:cTn>
                                        <p:tgtEl>
                                          <p:spTgt spid="8"/>
                                        </p:tgtEl>
                                        <p:attrNameLst>
                                          <p:attrName>style.visibility</p:attrName>
                                        </p:attrNameLst>
                                      </p:cBhvr>
                                      <p:to>
                                        <p:strVal val="visible"/>
                                      </p:to>
                                    </p:set>
                                  </p:childTnLst>
                                </p:cTn>
                              </p:par>
                            </p:childTnLst>
                          </p:cTn>
                        </p:par>
                        <p:par>
                          <p:cTn id="40" fill="hold" nodeType="afterGroup">
                            <p:stCondLst>
                              <p:cond delay="8250"/>
                            </p:stCondLst>
                            <p:childTnLst>
                              <p:par>
                                <p:cTn id="41" presetID="6" presetClass="emph" presetSubtype="0" fill="hold" grpId="1" nodeType="afterEffect">
                                  <p:stCondLst>
                                    <p:cond delay="0"/>
                                  </p:stCondLst>
                                  <p:childTnLst>
                                    <p:animScale>
                                      <p:cBhvr>
                                        <p:cTn id="42" dur="2000" fill="hold"/>
                                        <p:tgtEl>
                                          <p:spTgt spid="8"/>
                                        </p:tgtEl>
                                      </p:cBhvr>
                                      <p:by x="150000" y="150000"/>
                                    </p:animScale>
                                  </p:childTnLst>
                                </p:cTn>
                              </p:par>
                            </p:childTnLst>
                          </p:cTn>
                        </p:par>
                        <p:par>
                          <p:cTn id="43" fill="hold" nodeType="afterGroup">
                            <p:stCondLst>
                              <p:cond delay="10250"/>
                            </p:stCondLst>
                            <p:childTnLst>
                              <p:par>
                                <p:cTn id="44" presetID="2" presetClass="exit" presetSubtype="6" fill="hold" grpId="2" nodeType="afterEffect">
                                  <p:stCondLst>
                                    <p:cond delay="0"/>
                                  </p:stCondLst>
                                  <p:childTnLst>
                                    <p:anim calcmode="lin" valueType="num">
                                      <p:cBhvr additive="base">
                                        <p:cTn id="45" dur="500"/>
                                        <p:tgtEl>
                                          <p:spTgt spid="8"/>
                                        </p:tgtEl>
                                        <p:attrNameLst>
                                          <p:attrName>ppt_x</p:attrName>
                                        </p:attrNameLst>
                                      </p:cBhvr>
                                      <p:tavLst>
                                        <p:tav tm="0">
                                          <p:val>
                                            <p:strVal val="ppt_x"/>
                                          </p:val>
                                        </p:tav>
                                        <p:tav tm="100000">
                                          <p:val>
                                            <p:strVal val="1+ppt_w/2"/>
                                          </p:val>
                                        </p:tav>
                                      </p:tavLst>
                                    </p:anim>
                                    <p:anim calcmode="lin" valueType="num">
                                      <p:cBhvr additive="base">
                                        <p:cTn id="46" dur="500"/>
                                        <p:tgtEl>
                                          <p:spTgt spid="8"/>
                                        </p:tgtEl>
                                        <p:attrNameLst>
                                          <p:attrName>ppt_y</p:attrName>
                                        </p:attrNameLst>
                                      </p:cBhvr>
                                      <p:tavLst>
                                        <p:tav tm="0">
                                          <p:val>
                                            <p:strVal val="ppt_y"/>
                                          </p:val>
                                        </p:tav>
                                        <p:tav tm="100000">
                                          <p:val>
                                            <p:strVal val="1+ppt_h/2"/>
                                          </p:val>
                                        </p:tav>
                                      </p:tavLst>
                                    </p:anim>
                                    <p:set>
                                      <p:cBhvr>
                                        <p:cTn id="47"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5" grpId="2" animBg="1"/>
      <p:bldP spid="6" grpId="0" animBg="1"/>
      <p:bldP spid="6" grpId="1" animBg="1"/>
      <p:bldP spid="6" grpId="2" animBg="1"/>
      <p:bldP spid="7" grpId="0" animBg="1"/>
      <p:bldP spid="7" grpId="1" animBg="1"/>
      <p:bldP spid="7" grpId="2" animBg="1"/>
      <p:bldP spid="8" grpId="0" animBg="1"/>
      <p:bldP spid="8" grpId="1" animBg="1"/>
      <p:bldP spid="8" grpId="2"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88700164"/>
              </p:ext>
            </p:extLst>
          </p:nvPr>
        </p:nvGraphicFramePr>
        <p:xfrm>
          <a:off x="0" y="1477963"/>
          <a:ext cx="2546350" cy="5380036"/>
        </p:xfrm>
        <a:graphic>
          <a:graphicData uri="http://schemas.openxmlformats.org/drawingml/2006/table">
            <a:tbl>
              <a:tblPr bandRow="1">
                <a:tableStyleId>{AF606853-7671-496A-8E4F-DF71F8EC918B}</a:tableStyleId>
              </a:tblPr>
              <a:tblGrid>
                <a:gridCol w="2546350"/>
              </a:tblGrid>
              <a:tr h="731441">
                <a:tc>
                  <a:txBody>
                    <a:bodyPr/>
                    <a:lstStyle/>
                    <a:p>
                      <a:pPr algn="ctr">
                        <a:lnSpc>
                          <a:spcPts val="2000"/>
                        </a:lnSpc>
                      </a:pPr>
                      <a:r>
                        <a:rPr lang="en-US" sz="2400" dirty="0" smtClean="0">
                          <a:solidFill>
                            <a:srgbClr val="000000"/>
                          </a:solidFill>
                        </a:rPr>
                        <a:t>Cognitive perspective</a:t>
                      </a:r>
                      <a:endParaRPr lang="en-US" sz="2400" b="1" dirty="0">
                        <a:solidFill>
                          <a:srgbClr val="000000"/>
                        </a:solidFill>
                      </a:endParaRPr>
                    </a:p>
                  </a:txBody>
                  <a:tcPr marL="91421" marR="91421" marT="45715" marB="45715" anchor="ctr"/>
                </a:tc>
              </a:tr>
              <a:tr h="731441">
                <a:tc>
                  <a:txBody>
                    <a:bodyPr/>
                    <a:lstStyle/>
                    <a:p>
                      <a:pPr algn="ctr">
                        <a:lnSpc>
                          <a:spcPts val="2000"/>
                        </a:lnSpc>
                      </a:pPr>
                      <a:r>
                        <a:rPr lang="en-US" sz="2400" dirty="0" smtClean="0">
                          <a:solidFill>
                            <a:srgbClr val="000000"/>
                          </a:solidFill>
                        </a:rPr>
                        <a:t>Social-cultural</a:t>
                      </a:r>
                      <a:endParaRPr lang="en-US" sz="2400" b="1" dirty="0">
                        <a:solidFill>
                          <a:srgbClr val="000000"/>
                        </a:solidFill>
                      </a:endParaRPr>
                    </a:p>
                  </a:txBody>
                  <a:tcPr marL="91421" marR="91421" marT="45715" marB="45715" anchor="ctr"/>
                </a:tc>
              </a:tr>
              <a:tr h="731441">
                <a:tc>
                  <a:txBody>
                    <a:bodyPr/>
                    <a:lstStyle/>
                    <a:p>
                      <a:pPr algn="ctr">
                        <a:lnSpc>
                          <a:spcPts val="2000"/>
                        </a:lnSpc>
                      </a:pPr>
                      <a:r>
                        <a:rPr lang="en-US" sz="2400" dirty="0" smtClean="0">
                          <a:solidFill>
                            <a:srgbClr val="000000"/>
                          </a:solidFill>
                        </a:rPr>
                        <a:t>Behavioral genetics</a:t>
                      </a:r>
                      <a:endParaRPr lang="en-US" sz="2400" b="1" dirty="0">
                        <a:solidFill>
                          <a:srgbClr val="000000"/>
                        </a:solidFill>
                      </a:endParaRPr>
                    </a:p>
                  </a:txBody>
                  <a:tcPr marL="91421" marR="91421" marT="45715" marB="45715" anchor="ctr"/>
                </a:tc>
              </a:tr>
              <a:tr h="883825">
                <a:tc>
                  <a:txBody>
                    <a:bodyPr/>
                    <a:lstStyle/>
                    <a:p>
                      <a:pPr algn="ctr">
                        <a:lnSpc>
                          <a:spcPts val="2000"/>
                        </a:lnSpc>
                      </a:pPr>
                      <a:r>
                        <a:rPr lang="en-US" sz="2400" dirty="0" smtClean="0">
                          <a:solidFill>
                            <a:srgbClr val="000000"/>
                          </a:solidFill>
                        </a:rPr>
                        <a:t>Neuroscience</a:t>
                      </a:r>
                      <a:endParaRPr lang="en-US" sz="2400" b="1" dirty="0">
                        <a:solidFill>
                          <a:srgbClr val="000000"/>
                        </a:solidFill>
                      </a:endParaRPr>
                    </a:p>
                  </a:txBody>
                  <a:tcPr marL="91421" marR="91421" marT="45715" marB="45715" anchor="ctr"/>
                </a:tc>
              </a:tr>
              <a:tr h="731441">
                <a:tc>
                  <a:txBody>
                    <a:bodyPr/>
                    <a:lstStyle/>
                    <a:p>
                      <a:pPr algn="ctr">
                        <a:lnSpc>
                          <a:spcPts val="2000"/>
                        </a:lnSpc>
                      </a:pPr>
                      <a:r>
                        <a:rPr lang="en-US" sz="2400" dirty="0" smtClean="0">
                          <a:solidFill>
                            <a:srgbClr val="000000"/>
                          </a:solidFill>
                        </a:rPr>
                        <a:t>Psychodynamic</a:t>
                      </a:r>
                      <a:endParaRPr lang="en-US" sz="2400" b="1" dirty="0">
                        <a:solidFill>
                          <a:srgbClr val="000000"/>
                        </a:solidFill>
                      </a:endParaRPr>
                    </a:p>
                  </a:txBody>
                  <a:tcPr marL="91421" marR="91421" marT="45715" marB="45715" anchor="ctr"/>
                </a:tc>
              </a:tr>
              <a:tr h="808529">
                <a:tc>
                  <a:txBody>
                    <a:bodyPr/>
                    <a:lstStyle/>
                    <a:p>
                      <a:pPr algn="ctr">
                        <a:lnSpc>
                          <a:spcPts val="2000"/>
                        </a:lnSpc>
                      </a:pPr>
                      <a:r>
                        <a:rPr lang="en-US" sz="2400" dirty="0" smtClean="0">
                          <a:solidFill>
                            <a:srgbClr val="000000"/>
                          </a:solidFill>
                        </a:rPr>
                        <a:t>Behaviorist</a:t>
                      </a:r>
                      <a:endParaRPr lang="en-US" sz="2400" b="1" dirty="0">
                        <a:solidFill>
                          <a:srgbClr val="000000"/>
                        </a:solidFill>
                      </a:endParaRPr>
                    </a:p>
                  </a:txBody>
                  <a:tcPr marL="91421" marR="91421" marT="45715" marB="45715" anchor="ctr"/>
                </a:tc>
              </a:tr>
              <a:tr h="761918">
                <a:tc>
                  <a:txBody>
                    <a:bodyPr/>
                    <a:lstStyle/>
                    <a:p>
                      <a:pPr algn="ctr">
                        <a:lnSpc>
                          <a:spcPts val="2000"/>
                        </a:lnSpc>
                      </a:pPr>
                      <a:r>
                        <a:rPr lang="en-US" sz="2400" dirty="0" smtClean="0">
                          <a:solidFill>
                            <a:srgbClr val="000000"/>
                          </a:solidFill>
                        </a:rPr>
                        <a:t>Evolutionary</a:t>
                      </a:r>
                      <a:endParaRPr lang="en-US" sz="2400" b="1" dirty="0">
                        <a:solidFill>
                          <a:srgbClr val="000000"/>
                        </a:solidFill>
                      </a:endParaRPr>
                    </a:p>
                  </a:txBody>
                  <a:tcPr marL="91421" marR="91421" marT="45715" marB="45715" anchor="ctr"/>
                </a:tc>
              </a:tr>
            </a:tbl>
          </a:graphicData>
        </a:graphic>
      </p:graphicFrame>
      <p:grpSp>
        <p:nvGrpSpPr>
          <p:cNvPr id="3" name="Group 5"/>
          <p:cNvGrpSpPr>
            <a:grpSpLocks/>
          </p:cNvGrpSpPr>
          <p:nvPr/>
        </p:nvGrpSpPr>
        <p:grpSpPr bwMode="auto">
          <a:xfrm>
            <a:off x="0" y="-22225"/>
            <a:ext cx="3829050" cy="1447800"/>
            <a:chOff x="-1" y="-21475"/>
            <a:chExt cx="3829051" cy="1447800"/>
          </a:xfrm>
        </p:grpSpPr>
        <p:sp>
          <p:nvSpPr>
            <p:cNvPr id="5" name="Down Arrow 4"/>
            <p:cNvSpPr/>
            <p:nvPr/>
          </p:nvSpPr>
          <p:spPr>
            <a:xfrm>
              <a:off x="-1" y="-21475"/>
              <a:ext cx="3829051" cy="1447800"/>
            </a:xfrm>
            <a:prstGeom prst="downArrow">
              <a:avLst/>
            </a:prstGeom>
            <a:solidFill>
              <a:srgbClr val="3AA0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3600" name="Rectangle 2"/>
            <p:cNvSpPr>
              <a:spLocks noChangeArrowheads="1"/>
            </p:cNvSpPr>
            <p:nvPr/>
          </p:nvSpPr>
          <p:spPr bwMode="auto">
            <a:xfrm>
              <a:off x="771524" y="-4746"/>
              <a:ext cx="2286001" cy="13918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lnSpc>
                  <a:spcPts val="2000"/>
                </a:lnSpc>
              </a:pPr>
              <a:r>
                <a:rPr lang="en-US" sz="2000" dirty="0">
                  <a:solidFill>
                    <a:srgbClr val="000000"/>
                  </a:solidFill>
                  <a:latin typeface="Calibri" charset="0"/>
                </a:rPr>
                <a:t>There are many perspectives for describing </a:t>
              </a:r>
              <a:r>
                <a:rPr lang="en-US" sz="2000" dirty="0" smtClean="0">
                  <a:solidFill>
                    <a:srgbClr val="000000"/>
                  </a:solidFill>
                  <a:latin typeface="Calibri" charset="0"/>
                </a:rPr>
                <a:t>psychological phenomena</a:t>
              </a:r>
              <a:r>
                <a:rPr lang="en-US" sz="2000" dirty="0">
                  <a:solidFill>
                    <a:srgbClr val="000000"/>
                  </a:solidFill>
                  <a:latin typeface="Calibri" charset="0"/>
                </a:rPr>
                <a:t>:</a:t>
              </a:r>
            </a:p>
          </p:txBody>
        </p:sp>
      </p:grpSp>
      <p:sp>
        <p:nvSpPr>
          <p:cNvPr id="4" name="Rectangle 3"/>
          <p:cNvSpPr>
            <a:spLocks noChangeArrowheads="1"/>
          </p:cNvSpPr>
          <p:nvPr/>
        </p:nvSpPr>
        <p:spPr bwMode="auto">
          <a:xfrm>
            <a:off x="2555875" y="1098550"/>
            <a:ext cx="6588125" cy="34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ts val="2000"/>
              </a:lnSpc>
            </a:pPr>
            <a:r>
              <a:rPr lang="en-US" sz="2400" b="1" i="1">
                <a:solidFill>
                  <a:srgbClr val="000000"/>
                </a:solidFill>
                <a:latin typeface="Calibri" charset="0"/>
              </a:rPr>
              <a:t>From different angles, you ask different questions:</a:t>
            </a:r>
          </a:p>
        </p:txBody>
      </p:sp>
      <p:graphicFrame>
        <p:nvGraphicFramePr>
          <p:cNvPr id="7" name="Table 6"/>
          <p:cNvGraphicFramePr>
            <a:graphicFrameLocks noGrp="1"/>
          </p:cNvGraphicFramePr>
          <p:nvPr>
            <p:extLst>
              <p:ext uri="{D42A27DB-BD31-4B8C-83A1-F6EECF244321}">
                <p14:modId xmlns:p14="http://schemas.microsoft.com/office/powerpoint/2010/main" val="1386357449"/>
              </p:ext>
            </p:extLst>
          </p:nvPr>
        </p:nvGraphicFramePr>
        <p:xfrm>
          <a:off x="2555875" y="1485900"/>
          <a:ext cx="6597650" cy="5364163"/>
        </p:xfrm>
        <a:graphic>
          <a:graphicData uri="http://schemas.openxmlformats.org/drawingml/2006/table">
            <a:tbl>
              <a:tblPr bandRow="1">
                <a:tableStyleId>{AF606853-7671-496A-8E4F-DF71F8EC918B}</a:tableStyleId>
              </a:tblPr>
              <a:tblGrid>
                <a:gridCol w="6597650"/>
              </a:tblGrid>
              <a:tr h="708558">
                <a:tc>
                  <a:txBody>
                    <a:bodyPr/>
                    <a:lstStyle/>
                    <a:p>
                      <a:pPr>
                        <a:lnSpc>
                          <a:spcPts val="2000"/>
                        </a:lnSpc>
                      </a:pPr>
                      <a:endParaRPr lang="en-US" sz="2400" dirty="0">
                        <a:solidFill>
                          <a:srgbClr val="AA7A2B"/>
                        </a:solidFill>
                      </a:endParaRPr>
                    </a:p>
                  </a:txBody>
                  <a:tcPr marL="91447" marR="91447" marT="45713" marB="45713" anchor="ctr"/>
                </a:tc>
              </a:tr>
              <a:tr h="731416">
                <a:tc>
                  <a:txBody>
                    <a:bodyPr/>
                    <a:lstStyle/>
                    <a:p>
                      <a:pPr marL="0" marR="0" indent="0" algn="l" defTabSz="914400" rtl="0" eaLnBrk="1" fontAlgn="auto" latinLnBrk="0" hangingPunct="1">
                        <a:lnSpc>
                          <a:spcPts val="2000"/>
                        </a:lnSpc>
                        <a:spcBef>
                          <a:spcPts val="0"/>
                        </a:spcBef>
                        <a:spcAft>
                          <a:spcPts val="0"/>
                        </a:spcAft>
                        <a:buClrTx/>
                        <a:buSzTx/>
                        <a:buFontTx/>
                        <a:buNone/>
                        <a:tabLst/>
                        <a:defRPr/>
                      </a:pPr>
                      <a:endParaRPr lang="en-US" sz="2400" dirty="0" smtClean="0">
                        <a:solidFill>
                          <a:srgbClr val="F8F6E3"/>
                        </a:solidFill>
                      </a:endParaRPr>
                    </a:p>
                  </a:txBody>
                  <a:tcPr marL="91447" marR="91447" marT="45713" marB="45713" anchor="ctr"/>
                </a:tc>
              </a:tr>
              <a:tr h="731416">
                <a:tc>
                  <a:txBody>
                    <a:bodyPr/>
                    <a:lstStyle/>
                    <a:p>
                      <a:pPr marL="0" marR="0" indent="0" algn="l" defTabSz="914400" rtl="0" eaLnBrk="1" fontAlgn="auto" latinLnBrk="0" hangingPunct="1">
                        <a:lnSpc>
                          <a:spcPts val="2000"/>
                        </a:lnSpc>
                        <a:spcBef>
                          <a:spcPts val="0"/>
                        </a:spcBef>
                        <a:spcAft>
                          <a:spcPts val="0"/>
                        </a:spcAft>
                        <a:buClrTx/>
                        <a:buSzTx/>
                        <a:buFontTx/>
                        <a:buNone/>
                        <a:tabLst/>
                        <a:defRPr/>
                      </a:pPr>
                      <a:endParaRPr lang="en-US" sz="2400" dirty="0" smtClean="0">
                        <a:solidFill>
                          <a:srgbClr val="AA7A2B"/>
                        </a:solidFill>
                      </a:endParaRPr>
                    </a:p>
                  </a:txBody>
                  <a:tcPr marL="91447" marR="91447" marT="45713" marB="45713" anchor="ctr"/>
                </a:tc>
              </a:tr>
              <a:tr h="883792">
                <a:tc>
                  <a:txBody>
                    <a:bodyPr/>
                    <a:lstStyle/>
                    <a:p>
                      <a:pPr marL="0" marR="0" indent="0" algn="l" defTabSz="914400" rtl="0" eaLnBrk="1" fontAlgn="auto" latinLnBrk="0" hangingPunct="1">
                        <a:lnSpc>
                          <a:spcPts val="2000"/>
                        </a:lnSpc>
                        <a:spcBef>
                          <a:spcPts val="0"/>
                        </a:spcBef>
                        <a:spcAft>
                          <a:spcPts val="0"/>
                        </a:spcAft>
                        <a:buClrTx/>
                        <a:buSzTx/>
                        <a:buFontTx/>
                        <a:buNone/>
                        <a:tabLst/>
                        <a:defRPr/>
                      </a:pPr>
                      <a:endParaRPr lang="en-US" sz="2400" dirty="0" smtClean="0">
                        <a:solidFill>
                          <a:srgbClr val="F8F6E3"/>
                        </a:solidFill>
                      </a:endParaRPr>
                    </a:p>
                  </a:txBody>
                  <a:tcPr marL="91447" marR="91447" marT="45713" marB="45713" anchor="ctr"/>
                </a:tc>
              </a:tr>
              <a:tr h="723795">
                <a:tc>
                  <a:txBody>
                    <a:bodyPr/>
                    <a:lstStyle/>
                    <a:p>
                      <a:pPr marL="0" marR="0" indent="0" algn="l" defTabSz="914400" rtl="0" eaLnBrk="1" fontAlgn="auto" latinLnBrk="0" hangingPunct="1">
                        <a:lnSpc>
                          <a:spcPts val="2000"/>
                        </a:lnSpc>
                        <a:spcBef>
                          <a:spcPts val="0"/>
                        </a:spcBef>
                        <a:spcAft>
                          <a:spcPts val="0"/>
                        </a:spcAft>
                        <a:buClrTx/>
                        <a:buSzTx/>
                        <a:buFontTx/>
                        <a:buNone/>
                        <a:tabLst/>
                        <a:defRPr/>
                      </a:pPr>
                      <a:endParaRPr lang="en-US" sz="2400" dirty="0" smtClean="0">
                        <a:solidFill>
                          <a:srgbClr val="AA7A2B"/>
                        </a:solidFill>
                      </a:endParaRPr>
                    </a:p>
                  </a:txBody>
                  <a:tcPr marL="91447" marR="91447" marT="45713" marB="45713" anchor="ctr"/>
                </a:tc>
              </a:tr>
              <a:tr h="823295">
                <a:tc>
                  <a:txBody>
                    <a:bodyPr/>
                    <a:lstStyle/>
                    <a:p>
                      <a:pPr marL="0" marR="0" indent="0" algn="l" defTabSz="914400" rtl="0" eaLnBrk="1" fontAlgn="auto" latinLnBrk="0" hangingPunct="1">
                        <a:lnSpc>
                          <a:spcPts val="2000"/>
                        </a:lnSpc>
                        <a:spcBef>
                          <a:spcPts val="0"/>
                        </a:spcBef>
                        <a:spcAft>
                          <a:spcPts val="0"/>
                        </a:spcAft>
                        <a:buClrTx/>
                        <a:buSzTx/>
                        <a:buFontTx/>
                        <a:buNone/>
                        <a:tabLst/>
                        <a:defRPr/>
                      </a:pPr>
                      <a:endParaRPr lang="en-US" sz="2400" dirty="0" smtClean="0">
                        <a:solidFill>
                          <a:srgbClr val="F8F6E3"/>
                        </a:solidFill>
                      </a:endParaRPr>
                    </a:p>
                  </a:txBody>
                  <a:tcPr marL="91447" marR="91447" marT="45713" marB="45713" anchor="ctr"/>
                </a:tc>
              </a:tr>
              <a:tr h="761891">
                <a:tc>
                  <a:txBody>
                    <a:bodyPr/>
                    <a:lstStyle/>
                    <a:p>
                      <a:pPr marL="0" marR="0" indent="0" algn="l" defTabSz="914400" rtl="0" eaLnBrk="1" fontAlgn="auto" latinLnBrk="0" hangingPunct="1">
                        <a:lnSpc>
                          <a:spcPts val="2000"/>
                        </a:lnSpc>
                        <a:spcBef>
                          <a:spcPts val="0"/>
                        </a:spcBef>
                        <a:spcAft>
                          <a:spcPts val="0"/>
                        </a:spcAft>
                        <a:buClrTx/>
                        <a:buSzTx/>
                        <a:buFontTx/>
                        <a:buNone/>
                        <a:tabLst/>
                        <a:defRPr/>
                      </a:pPr>
                      <a:endParaRPr lang="en-US" sz="2400" dirty="0" smtClean="0">
                        <a:solidFill>
                          <a:srgbClr val="AA7A2B"/>
                        </a:solidFill>
                      </a:endParaRPr>
                    </a:p>
                  </a:txBody>
                  <a:tcPr marL="91447" marR="91447" marT="45713" marB="45713" anchor="ctr"/>
                </a:tc>
              </a:tr>
            </a:tbl>
          </a:graphicData>
        </a:graphic>
      </p:graphicFrame>
      <p:sp>
        <p:nvSpPr>
          <p:cNvPr id="8" name="Rectangle 7"/>
          <p:cNvSpPr>
            <a:spLocks noChangeArrowheads="1"/>
          </p:cNvSpPr>
          <p:nvPr/>
        </p:nvSpPr>
        <p:spPr bwMode="auto">
          <a:xfrm>
            <a:off x="2535238" y="1524000"/>
            <a:ext cx="6577012" cy="624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ts val="2000"/>
              </a:lnSpc>
            </a:pPr>
            <a:r>
              <a:rPr lang="en-US" sz="2400" dirty="0">
                <a:solidFill>
                  <a:srgbClr val="000000"/>
                </a:solidFill>
                <a:latin typeface="Calibri" charset="0"/>
              </a:rPr>
              <a:t>How reliable is memory?  How can we improve our thinking?</a:t>
            </a:r>
          </a:p>
        </p:txBody>
      </p:sp>
      <p:sp>
        <p:nvSpPr>
          <p:cNvPr id="9" name="Rectangle 8"/>
          <p:cNvSpPr>
            <a:spLocks noChangeArrowheads="1"/>
          </p:cNvSpPr>
          <p:nvPr/>
        </p:nvSpPr>
        <p:spPr bwMode="auto">
          <a:xfrm>
            <a:off x="2555875" y="2286000"/>
            <a:ext cx="6421438" cy="62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ts val="2000"/>
              </a:lnSpc>
            </a:pPr>
            <a:r>
              <a:rPr lang="en-US" sz="2400" dirty="0">
                <a:solidFill>
                  <a:srgbClr val="000000"/>
                </a:solidFill>
                <a:latin typeface="Calibri" charset="0"/>
              </a:rPr>
              <a:t>Could our behavior, skills, and attitudes be </a:t>
            </a:r>
            <a:r>
              <a:rPr lang="en-GB" sz="2400" dirty="0" smtClean="0">
                <a:solidFill>
                  <a:srgbClr val="000000"/>
                </a:solidFill>
                <a:latin typeface="Calibri" charset="0"/>
              </a:rPr>
              <a:t>“</a:t>
            </a:r>
            <a:r>
              <a:rPr lang="en-US" sz="2400" dirty="0" smtClean="0">
                <a:solidFill>
                  <a:srgbClr val="000000"/>
                </a:solidFill>
                <a:latin typeface="Calibri" charset="0"/>
              </a:rPr>
              <a:t>downloads</a:t>
            </a:r>
            <a:r>
              <a:rPr lang="en-GB" sz="2400" dirty="0" smtClean="0">
                <a:solidFill>
                  <a:srgbClr val="000000"/>
                </a:solidFill>
                <a:latin typeface="Calibri" charset="0"/>
              </a:rPr>
              <a:t>”</a:t>
            </a:r>
            <a:r>
              <a:rPr lang="en-US" sz="2400" dirty="0" smtClean="0">
                <a:solidFill>
                  <a:srgbClr val="000000"/>
                </a:solidFill>
                <a:latin typeface="Calibri" charset="0"/>
              </a:rPr>
              <a:t> </a:t>
            </a:r>
            <a:r>
              <a:rPr lang="en-US" sz="2400" dirty="0">
                <a:solidFill>
                  <a:srgbClr val="000000"/>
                </a:solidFill>
                <a:latin typeface="Calibri" charset="0"/>
              </a:rPr>
              <a:t>from our culture?</a:t>
            </a:r>
          </a:p>
        </p:txBody>
      </p:sp>
      <p:sp>
        <p:nvSpPr>
          <p:cNvPr id="10" name="Rectangle 9"/>
          <p:cNvSpPr>
            <a:spLocks noChangeArrowheads="1"/>
          </p:cNvSpPr>
          <p:nvPr/>
        </p:nvSpPr>
        <p:spPr bwMode="auto">
          <a:xfrm>
            <a:off x="2563813" y="3048000"/>
            <a:ext cx="6586537" cy="62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ts val="2000"/>
              </a:lnSpc>
            </a:pPr>
            <a:r>
              <a:rPr lang="en-US" sz="2400" dirty="0">
                <a:solidFill>
                  <a:srgbClr val="000000"/>
                </a:solidFill>
                <a:latin typeface="Calibri" charset="0"/>
              </a:rPr>
              <a:t>Could our behavior, skills, and attitudes be genetically programmed instincts?</a:t>
            </a:r>
          </a:p>
        </p:txBody>
      </p:sp>
      <p:sp>
        <p:nvSpPr>
          <p:cNvPr id="11" name="Rectangle 10"/>
          <p:cNvSpPr>
            <a:spLocks noChangeArrowheads="1"/>
          </p:cNvSpPr>
          <p:nvPr/>
        </p:nvSpPr>
        <p:spPr bwMode="auto">
          <a:xfrm>
            <a:off x="2566988" y="3671888"/>
            <a:ext cx="6588125" cy="880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ts val="2000"/>
              </a:lnSpc>
            </a:pPr>
            <a:r>
              <a:rPr lang="en-US" sz="2400" dirty="0">
                <a:solidFill>
                  <a:srgbClr val="000000"/>
                </a:solidFill>
                <a:latin typeface="Calibri" charset="0"/>
              </a:rPr>
              <a:t>What role do our bodies and brains play in emotions?  How is pain inhibited?  Can we trust our senses?</a:t>
            </a:r>
          </a:p>
        </p:txBody>
      </p:sp>
      <p:sp>
        <p:nvSpPr>
          <p:cNvPr id="12" name="Rectangle 11"/>
          <p:cNvSpPr>
            <a:spLocks noChangeArrowheads="1"/>
          </p:cNvSpPr>
          <p:nvPr/>
        </p:nvSpPr>
        <p:spPr bwMode="auto">
          <a:xfrm>
            <a:off x="2576513" y="4648200"/>
            <a:ext cx="6546850" cy="624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ts val="2000"/>
              </a:lnSpc>
            </a:pPr>
            <a:r>
              <a:rPr lang="en-US" sz="2400" dirty="0">
                <a:solidFill>
                  <a:srgbClr val="000000"/>
                </a:solidFill>
                <a:latin typeface="Calibri" charset="0"/>
              </a:rPr>
              <a:t>Do inner childhood conflicts still plague me and affect my behavior?</a:t>
            </a:r>
          </a:p>
        </p:txBody>
      </p:sp>
      <p:sp>
        <p:nvSpPr>
          <p:cNvPr id="13" name="Rectangle 12"/>
          <p:cNvSpPr>
            <a:spLocks noChangeArrowheads="1"/>
          </p:cNvSpPr>
          <p:nvPr/>
        </p:nvSpPr>
        <p:spPr bwMode="auto">
          <a:xfrm>
            <a:off x="2578100" y="5291138"/>
            <a:ext cx="6535738" cy="880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ts val="2000"/>
              </a:lnSpc>
            </a:pPr>
            <a:r>
              <a:rPr lang="en-US" sz="2400" dirty="0">
                <a:solidFill>
                  <a:srgbClr val="000000"/>
                </a:solidFill>
                <a:latin typeface="Calibri" charset="0"/>
              </a:rPr>
              <a:t>How are our problematic behaviors reinforced?  How do our fears become conditioned?  What can we do to change these fears and behaviors?</a:t>
            </a:r>
          </a:p>
        </p:txBody>
      </p:sp>
      <p:sp>
        <p:nvSpPr>
          <p:cNvPr id="14" name="Rectangle 13"/>
          <p:cNvSpPr>
            <a:spLocks noChangeArrowheads="1"/>
          </p:cNvSpPr>
          <p:nvPr/>
        </p:nvSpPr>
        <p:spPr bwMode="auto">
          <a:xfrm>
            <a:off x="2587625" y="6153150"/>
            <a:ext cx="6524625" cy="62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ts val="2000"/>
              </a:lnSpc>
            </a:pPr>
            <a:r>
              <a:rPr lang="en-US" sz="2400" dirty="0">
                <a:solidFill>
                  <a:srgbClr val="000000"/>
                </a:solidFill>
                <a:latin typeface="Calibri" charset="0"/>
              </a:rPr>
              <a:t>Why are humans prone to panic, anger, and making irrational judgments?</a:t>
            </a:r>
          </a:p>
        </p:txBody>
      </p:sp>
    </p:spTree>
    <p:extLst>
      <p:ext uri="{BB962C8B-B14F-4D97-AF65-F5344CB8AC3E}">
        <p14:creationId xmlns:p14="http://schemas.microsoft.com/office/powerpoint/2010/main" val="130577706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1"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par>
                          <p:cTn id="8" fill="hold" nodeType="afterGroup">
                            <p:stCondLst>
                              <p:cond delay="500"/>
                            </p:stCondLst>
                            <p:childTnLst>
                              <p:par>
                                <p:cTn id="9" presetID="22" presetClass="entr" presetSubtype="1" fill="hold" nodeType="afterEffect">
                                  <p:stCondLst>
                                    <p:cond delay="1000"/>
                                  </p:stCondLst>
                                  <p:childTnLst>
                                    <p:set>
                                      <p:cBhvr>
                                        <p:cTn id="10" dur="1" fill="hold">
                                          <p:stCondLst>
                                            <p:cond delay="0"/>
                                          </p:stCondLst>
                                        </p:cTn>
                                        <p:tgtEl>
                                          <p:spTgt spid="2"/>
                                        </p:tgtEl>
                                        <p:attrNameLst>
                                          <p:attrName>style.visibility</p:attrName>
                                        </p:attrNameLst>
                                      </p:cBhvr>
                                      <p:to>
                                        <p:strVal val="visible"/>
                                      </p:to>
                                    </p:set>
                                    <p:animEffect transition="in" filter="wipe(up)">
                                      <p:cBhvr>
                                        <p:cTn id="11" dur="500"/>
                                        <p:tgtEl>
                                          <p:spTgt spid="2"/>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childTnLst>
                          </p:cTn>
                        </p:par>
                        <p:par>
                          <p:cTn id="17" fill="hold" nodeType="afterGroup">
                            <p:stCondLst>
                              <p:cond delay="500"/>
                            </p:stCondLst>
                            <p:childTnLst>
                              <p:par>
                                <p:cTn id="18" presetID="22" presetClass="entr" presetSubtype="1" fill="hold" nodeType="afterEffect">
                                  <p:stCondLst>
                                    <p:cond delay="1000"/>
                                  </p:stCondLst>
                                  <p:childTnLst>
                                    <p:set>
                                      <p:cBhvr>
                                        <p:cTn id="19" dur="1" fill="hold">
                                          <p:stCondLst>
                                            <p:cond delay="0"/>
                                          </p:stCondLst>
                                        </p:cTn>
                                        <p:tgtEl>
                                          <p:spTgt spid="7"/>
                                        </p:tgtEl>
                                        <p:attrNameLst>
                                          <p:attrName>style.visibility</p:attrName>
                                        </p:attrNameLst>
                                      </p:cBhvr>
                                      <p:to>
                                        <p:strVal val="visible"/>
                                      </p:to>
                                    </p:set>
                                    <p:animEffect transition="in" filter="wipe(up)">
                                      <p:cBhvr>
                                        <p:cTn id="20" dur="500"/>
                                        <p:tgtEl>
                                          <p:spTgt spid="7"/>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500"/>
                                        <p:tgtEl>
                                          <p:spTgt spid="8"/>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fade">
                                      <p:cBhvr>
                                        <p:cTn id="30" dur="500"/>
                                        <p:tgtEl>
                                          <p:spTgt spid="9"/>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fade">
                                      <p:cBhvr>
                                        <p:cTn id="35" dur="500"/>
                                        <p:tgtEl>
                                          <p:spTgt spid="10"/>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1"/>
                                        </p:tgtEl>
                                        <p:attrNameLst>
                                          <p:attrName>style.visibility</p:attrName>
                                        </p:attrNameLst>
                                      </p:cBhvr>
                                      <p:to>
                                        <p:strVal val="visible"/>
                                      </p:to>
                                    </p:set>
                                    <p:animEffect transition="in" filter="fade">
                                      <p:cBhvr>
                                        <p:cTn id="40" dur="500"/>
                                        <p:tgtEl>
                                          <p:spTgt spid="11"/>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12"/>
                                        </p:tgtEl>
                                        <p:attrNameLst>
                                          <p:attrName>style.visibility</p:attrName>
                                        </p:attrNameLst>
                                      </p:cBhvr>
                                      <p:to>
                                        <p:strVal val="visible"/>
                                      </p:to>
                                    </p:set>
                                    <p:animEffect transition="in" filter="fade">
                                      <p:cBhvr>
                                        <p:cTn id="45" dur="500"/>
                                        <p:tgtEl>
                                          <p:spTgt spid="12"/>
                                        </p:tgtEl>
                                      </p:cBhvr>
                                    </p:animEffect>
                                  </p:childTnLst>
                                </p:cTn>
                              </p:par>
                            </p:childTnLst>
                          </p:cTn>
                        </p:par>
                      </p:childTnLst>
                    </p:cTn>
                  </p:par>
                  <p:par>
                    <p:cTn id="46" fill="hold" nodeType="clickPar">
                      <p:stCondLst>
                        <p:cond delay="indefinite"/>
                      </p:stCondLst>
                      <p:childTnLst>
                        <p:par>
                          <p:cTn id="47" fill="hold" nodeType="withGroup">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13"/>
                                        </p:tgtEl>
                                        <p:attrNameLst>
                                          <p:attrName>style.visibility</p:attrName>
                                        </p:attrNameLst>
                                      </p:cBhvr>
                                      <p:to>
                                        <p:strVal val="visible"/>
                                      </p:to>
                                    </p:set>
                                    <p:animEffect transition="in" filter="fade">
                                      <p:cBhvr>
                                        <p:cTn id="50" dur="500"/>
                                        <p:tgtEl>
                                          <p:spTgt spid="13"/>
                                        </p:tgtEl>
                                      </p:cBhvr>
                                    </p:animEffect>
                                  </p:childTnLst>
                                </p:cTn>
                              </p:par>
                            </p:childTnLst>
                          </p:cTn>
                        </p:par>
                      </p:childTnLst>
                    </p:cTn>
                  </p:par>
                  <p:par>
                    <p:cTn id="51" fill="hold" nodeType="clickPar">
                      <p:stCondLst>
                        <p:cond delay="indefinite"/>
                      </p:stCondLst>
                      <p:childTnLst>
                        <p:par>
                          <p:cTn id="52" fill="hold" nodeType="withGroup">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14"/>
                                        </p:tgtEl>
                                        <p:attrNameLst>
                                          <p:attrName>style.visibility</p:attrName>
                                        </p:attrNameLst>
                                      </p:cBhvr>
                                      <p:to>
                                        <p:strVal val="visible"/>
                                      </p:to>
                                    </p:set>
                                    <p:animEffect transition="in" filter="fade">
                                      <p:cBhvr>
                                        <p:cTn id="55"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P spid="9" grpId="0"/>
      <p:bldP spid="10" grpId="0"/>
      <p:bldP spid="11" grpId="0"/>
      <p:bldP spid="12" grpId="0"/>
      <p:bldP spid="13" grpId="0"/>
      <p:bldP spid="14"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0" y="0"/>
            <a:ext cx="9144000" cy="1049338"/>
          </a:xfrm>
          <a:solidFill>
            <a:schemeClr val="accent1"/>
          </a:solidFill>
        </p:spPr>
        <p:txBody>
          <a:bodyPr lIns="274320" anchor="ctr">
            <a:noAutofit/>
          </a:bodyPr>
          <a:lstStyle/>
          <a:p>
            <a:pPr algn="ctr" eaLnBrk="1" hangingPunct="1">
              <a:lnSpc>
                <a:spcPts val="4200"/>
              </a:lnSpc>
              <a:spcBef>
                <a:spcPct val="0"/>
              </a:spcBef>
              <a:buFont typeface="Arial" charset="0"/>
              <a:buNone/>
            </a:pPr>
            <a:r>
              <a:rPr lang="en-US" sz="4000" b="1" dirty="0" smtClean="0">
                <a:solidFill>
                  <a:srgbClr val="000000"/>
                </a:solidFill>
                <a:latin typeface="Calibri" charset="0"/>
              </a:rPr>
              <a:t>Let</a:t>
            </a:r>
            <a:r>
              <a:rPr lang="en-GB" sz="4000" b="1" dirty="0" smtClean="0">
                <a:solidFill>
                  <a:srgbClr val="000000"/>
                </a:solidFill>
                <a:latin typeface="Calibri" charset="0"/>
              </a:rPr>
              <a:t>’</a:t>
            </a:r>
            <a:r>
              <a:rPr lang="en-US" sz="4000" b="1" dirty="0" smtClean="0">
                <a:solidFill>
                  <a:srgbClr val="000000"/>
                </a:solidFill>
                <a:latin typeface="Calibri" charset="0"/>
              </a:rPr>
              <a:t>s </a:t>
            </a:r>
            <a:r>
              <a:rPr lang="en-US" sz="4000" b="1" dirty="0">
                <a:solidFill>
                  <a:srgbClr val="000000"/>
                </a:solidFill>
                <a:latin typeface="Calibri" charset="0"/>
              </a:rPr>
              <a:t>play:  </a:t>
            </a:r>
            <a:r>
              <a:rPr lang="ja-JP" altLang="en-US" sz="4000" b="1" dirty="0">
                <a:solidFill>
                  <a:srgbClr val="000000"/>
                </a:solidFill>
                <a:latin typeface="Calibri" charset="0"/>
              </a:rPr>
              <a:t>“</a:t>
            </a:r>
            <a:r>
              <a:rPr lang="en-US" sz="4000" b="1" dirty="0" smtClean="0">
                <a:solidFill>
                  <a:srgbClr val="000000"/>
                </a:solidFill>
                <a:latin typeface="Calibri" charset="0"/>
              </a:rPr>
              <a:t>What</a:t>
            </a:r>
            <a:r>
              <a:rPr lang="en-GB" sz="4000" b="1" dirty="0" smtClean="0">
                <a:solidFill>
                  <a:srgbClr val="000000"/>
                </a:solidFill>
                <a:latin typeface="Calibri" charset="0"/>
              </a:rPr>
              <a:t>’</a:t>
            </a:r>
            <a:r>
              <a:rPr lang="en-US" sz="4000" b="1" dirty="0" smtClean="0">
                <a:solidFill>
                  <a:srgbClr val="000000"/>
                </a:solidFill>
                <a:latin typeface="Calibri" charset="0"/>
              </a:rPr>
              <a:t>s </a:t>
            </a:r>
            <a:r>
              <a:rPr lang="en-US" sz="4000" b="1" dirty="0">
                <a:solidFill>
                  <a:srgbClr val="000000"/>
                </a:solidFill>
                <a:latin typeface="Calibri" charset="0"/>
              </a:rPr>
              <a:t>my perspective?</a:t>
            </a:r>
            <a:r>
              <a:rPr lang="ja-JP" altLang="en-US" sz="4000" b="1" dirty="0">
                <a:solidFill>
                  <a:srgbClr val="000000"/>
                </a:solidFill>
                <a:latin typeface="Calibri" charset="0"/>
              </a:rPr>
              <a:t>”</a:t>
            </a:r>
            <a:r>
              <a:rPr lang="en-US" sz="4000" b="1" dirty="0">
                <a:solidFill>
                  <a:srgbClr val="000000"/>
                </a:solidFill>
                <a:latin typeface="Calibri" charset="0"/>
              </a:rPr>
              <a:t> </a:t>
            </a:r>
          </a:p>
        </p:txBody>
      </p:sp>
      <p:sp>
        <p:nvSpPr>
          <p:cNvPr id="2" name="Rounded Rectangle 1"/>
          <p:cNvSpPr>
            <a:spLocks noChangeArrowheads="1"/>
          </p:cNvSpPr>
          <p:nvPr/>
        </p:nvSpPr>
        <p:spPr bwMode="auto">
          <a:xfrm>
            <a:off x="474663" y="1295400"/>
            <a:ext cx="2286000" cy="1823691"/>
          </a:xfrm>
          <a:prstGeom prst="roundRect">
            <a:avLst>
              <a:gd name="adj" fmla="val 16667"/>
            </a:avLst>
          </a:prstGeom>
          <a:solidFill>
            <a:srgbClr val="F36F21"/>
          </a:soli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p>
            <a:pPr algn="ctr">
              <a:lnSpc>
                <a:spcPts val="2000"/>
              </a:lnSpc>
            </a:pPr>
            <a:r>
              <a:rPr lang="en-GB" sz="2400" dirty="0" smtClean="0">
                <a:solidFill>
                  <a:srgbClr val="000000"/>
                </a:solidFill>
                <a:latin typeface="Calibri" charset="0"/>
              </a:rPr>
              <a:t>“</a:t>
            </a:r>
            <a:r>
              <a:rPr lang="en-US" sz="2400" dirty="0" smtClean="0">
                <a:solidFill>
                  <a:srgbClr val="000000"/>
                </a:solidFill>
                <a:latin typeface="Calibri" charset="0"/>
              </a:rPr>
              <a:t>Obsessive-compulsive </a:t>
            </a:r>
            <a:r>
              <a:rPr lang="en-US" sz="2400" dirty="0">
                <a:solidFill>
                  <a:srgbClr val="000000"/>
                </a:solidFill>
                <a:latin typeface="Calibri" charset="0"/>
              </a:rPr>
              <a:t>disorder is a problem in the orbital cortex</a:t>
            </a:r>
            <a:r>
              <a:rPr lang="en-US" sz="2400" dirty="0" smtClean="0">
                <a:solidFill>
                  <a:srgbClr val="000000"/>
                </a:solidFill>
                <a:latin typeface="Calibri" charset="0"/>
              </a:rPr>
              <a:t>.”</a:t>
            </a:r>
            <a:endParaRPr lang="en-GB" altLang="ja-JP" sz="2400" dirty="0" smtClean="0">
              <a:solidFill>
                <a:srgbClr val="000000"/>
              </a:solidFill>
              <a:latin typeface="Calibri" charset="0"/>
            </a:endParaRPr>
          </a:p>
          <a:p>
            <a:pPr algn="ctr">
              <a:lnSpc>
                <a:spcPts val="2000"/>
              </a:lnSpc>
            </a:pPr>
            <a:r>
              <a:rPr lang="en-GB" sz="2000" i="1" dirty="0" smtClean="0">
                <a:solidFill>
                  <a:schemeClr val="bg1"/>
                </a:solidFill>
                <a:latin typeface="Calibri" charset="0"/>
              </a:rPr>
              <a:t>Neuroscience</a:t>
            </a:r>
            <a:r>
              <a:rPr lang="en-US" sz="2400" dirty="0" smtClean="0">
                <a:solidFill>
                  <a:srgbClr val="000000"/>
                </a:solidFill>
                <a:latin typeface="Calibri" charset="0"/>
              </a:rPr>
              <a:t> </a:t>
            </a:r>
            <a:endParaRPr lang="en-US" sz="2400" dirty="0">
              <a:solidFill>
                <a:srgbClr val="000000"/>
              </a:solidFill>
              <a:latin typeface="Calibri" charset="0"/>
            </a:endParaRPr>
          </a:p>
        </p:txBody>
      </p:sp>
      <p:sp>
        <p:nvSpPr>
          <p:cNvPr id="3" name="Oval 2"/>
          <p:cNvSpPr>
            <a:spLocks noChangeArrowheads="1"/>
          </p:cNvSpPr>
          <p:nvPr/>
        </p:nvSpPr>
        <p:spPr bwMode="auto">
          <a:xfrm>
            <a:off x="5736431" y="2524440"/>
            <a:ext cx="3068637" cy="1933138"/>
          </a:xfrm>
          <a:prstGeom prst="ellipse">
            <a:avLst/>
          </a:prstGeom>
          <a:solidFill>
            <a:schemeClr val="accent4">
              <a:lumMod val="20000"/>
              <a:lumOff val="80000"/>
            </a:schemeClr>
          </a:solidFill>
          <a:ln>
            <a:noFill/>
          </a:ln>
          <a:extLst/>
        </p:spPr>
        <p:txBody>
          <a:bodyPr>
            <a:spAutoFit/>
          </a:bodyPr>
          <a:lstStyle/>
          <a:p>
            <a:pPr algn="ctr">
              <a:lnSpc>
                <a:spcPts val="2000"/>
              </a:lnSpc>
            </a:pPr>
            <a:r>
              <a:rPr lang="en-GB" sz="2400" dirty="0" smtClean="0">
                <a:solidFill>
                  <a:srgbClr val="000000"/>
                </a:solidFill>
                <a:latin typeface="Calibri" charset="0"/>
              </a:rPr>
              <a:t>“</a:t>
            </a:r>
            <a:r>
              <a:rPr lang="en-US" sz="2400" dirty="0" smtClean="0">
                <a:solidFill>
                  <a:srgbClr val="000000"/>
                </a:solidFill>
                <a:latin typeface="Calibri" charset="0"/>
              </a:rPr>
              <a:t>No</a:t>
            </a:r>
            <a:r>
              <a:rPr lang="en-US" sz="2400" dirty="0">
                <a:solidFill>
                  <a:srgbClr val="000000"/>
                </a:solidFill>
                <a:latin typeface="Calibri" charset="0"/>
              </a:rPr>
              <a:t>, </a:t>
            </a:r>
            <a:r>
              <a:rPr lang="en-US" sz="2400" dirty="0" smtClean="0">
                <a:solidFill>
                  <a:srgbClr val="000000"/>
                </a:solidFill>
                <a:latin typeface="Calibri" charset="0"/>
              </a:rPr>
              <a:t>it</a:t>
            </a:r>
            <a:r>
              <a:rPr lang="en-GB" sz="2400" dirty="0" smtClean="0">
                <a:solidFill>
                  <a:srgbClr val="000000"/>
                </a:solidFill>
                <a:latin typeface="Calibri" charset="0"/>
              </a:rPr>
              <a:t>’</a:t>
            </a:r>
            <a:r>
              <a:rPr lang="en-US" sz="2400" dirty="0" smtClean="0">
                <a:solidFill>
                  <a:srgbClr val="000000"/>
                </a:solidFill>
                <a:latin typeface="Calibri" charset="0"/>
              </a:rPr>
              <a:t>s </a:t>
            </a:r>
            <a:r>
              <a:rPr lang="en-US" sz="2400" dirty="0">
                <a:solidFill>
                  <a:srgbClr val="000000"/>
                </a:solidFill>
                <a:latin typeface="Calibri" charset="0"/>
              </a:rPr>
              <a:t>a sign of unresolved childhood issues</a:t>
            </a:r>
            <a:r>
              <a:rPr lang="en-US" sz="2400" dirty="0" smtClean="0">
                <a:solidFill>
                  <a:srgbClr val="000000"/>
                </a:solidFill>
                <a:latin typeface="Calibri" charset="0"/>
              </a:rPr>
              <a:t>.</a:t>
            </a:r>
            <a:r>
              <a:rPr lang="en-GB" sz="2400" dirty="0" smtClean="0">
                <a:solidFill>
                  <a:srgbClr val="000000"/>
                </a:solidFill>
                <a:latin typeface="Calibri" charset="0"/>
              </a:rPr>
              <a:t>”</a:t>
            </a:r>
            <a:endParaRPr lang="en-US" sz="2400" dirty="0" smtClean="0">
              <a:solidFill>
                <a:srgbClr val="000000"/>
              </a:solidFill>
              <a:latin typeface="Calibri" charset="0"/>
            </a:endParaRPr>
          </a:p>
          <a:p>
            <a:pPr algn="ctr">
              <a:lnSpc>
                <a:spcPts val="2000"/>
              </a:lnSpc>
            </a:pPr>
            <a:r>
              <a:rPr lang="en-GB" sz="2400" i="1" dirty="0" smtClean="0">
                <a:solidFill>
                  <a:srgbClr val="FF0000"/>
                </a:solidFill>
                <a:latin typeface="Calibri" charset="0"/>
              </a:rPr>
              <a:t>Psychodynamic</a:t>
            </a:r>
            <a:endParaRPr lang="en-US" sz="2800" dirty="0">
              <a:solidFill>
                <a:srgbClr val="FF0000"/>
              </a:solidFill>
              <a:latin typeface="Calibri" charset="0"/>
            </a:endParaRPr>
          </a:p>
        </p:txBody>
      </p:sp>
      <p:sp>
        <p:nvSpPr>
          <p:cNvPr id="4" name="Oval 3"/>
          <p:cNvSpPr>
            <a:spLocks noChangeArrowheads="1"/>
          </p:cNvSpPr>
          <p:nvPr/>
        </p:nvSpPr>
        <p:spPr bwMode="auto">
          <a:xfrm>
            <a:off x="314325" y="3206750"/>
            <a:ext cx="2446338" cy="2293799"/>
          </a:xfrm>
          <a:prstGeom prst="ellipse">
            <a:avLst/>
          </a:prstGeom>
          <a:solidFill>
            <a:srgbClr val="00B0F0"/>
          </a:solidFill>
          <a:ln>
            <a:noFill/>
          </a:ln>
          <a:extLst/>
        </p:spPr>
        <p:txBody>
          <a:bodyPr wrap="square">
            <a:spAutoFit/>
          </a:bodyPr>
          <a:lstStyle/>
          <a:p>
            <a:pPr algn="ctr">
              <a:lnSpc>
                <a:spcPts val="2000"/>
              </a:lnSpc>
            </a:pPr>
            <a:r>
              <a:rPr lang="en-GB" sz="2400" dirty="0" smtClean="0">
                <a:solidFill>
                  <a:srgbClr val="000000"/>
                </a:solidFill>
                <a:latin typeface="Calibri" charset="0"/>
              </a:rPr>
              <a:t>“</a:t>
            </a:r>
            <a:r>
              <a:rPr lang="en-US" sz="2400" dirty="0" smtClean="0">
                <a:solidFill>
                  <a:srgbClr val="000000"/>
                </a:solidFill>
                <a:latin typeface="Calibri" charset="0"/>
              </a:rPr>
              <a:t>No</a:t>
            </a:r>
            <a:r>
              <a:rPr lang="en-US" sz="2400" dirty="0">
                <a:solidFill>
                  <a:srgbClr val="000000"/>
                </a:solidFill>
                <a:latin typeface="Calibri" charset="0"/>
              </a:rPr>
              <a:t>, OCD is an inherited condition</a:t>
            </a:r>
            <a:r>
              <a:rPr lang="en-US" sz="2400" dirty="0" smtClean="0">
                <a:solidFill>
                  <a:srgbClr val="000000"/>
                </a:solidFill>
                <a:latin typeface="Calibri" charset="0"/>
              </a:rPr>
              <a:t>.”</a:t>
            </a:r>
            <a:endParaRPr lang="en-GB" altLang="ja-JP" sz="2400" dirty="0" smtClean="0">
              <a:solidFill>
                <a:srgbClr val="000000"/>
              </a:solidFill>
              <a:latin typeface="Calibri" charset="0"/>
            </a:endParaRPr>
          </a:p>
          <a:p>
            <a:pPr algn="ctr">
              <a:lnSpc>
                <a:spcPts val="2000"/>
              </a:lnSpc>
            </a:pPr>
            <a:r>
              <a:rPr lang="en-GB" sz="2400" i="1" dirty="0" smtClean="0">
                <a:solidFill>
                  <a:schemeClr val="bg1"/>
                </a:solidFill>
                <a:latin typeface="Calibri" charset="0"/>
              </a:rPr>
              <a:t>Behavioural genetics</a:t>
            </a:r>
            <a:r>
              <a:rPr lang="en-US" sz="2800" dirty="0" smtClean="0">
                <a:solidFill>
                  <a:srgbClr val="000000"/>
                </a:solidFill>
                <a:latin typeface="Calibri" charset="0"/>
              </a:rPr>
              <a:t> </a:t>
            </a:r>
            <a:endParaRPr lang="en-US" sz="2800" dirty="0">
              <a:solidFill>
                <a:srgbClr val="000000"/>
              </a:solidFill>
              <a:latin typeface="Calibri" charset="0"/>
            </a:endParaRPr>
          </a:p>
          <a:p>
            <a:pPr algn="ctr">
              <a:lnSpc>
                <a:spcPts val="2000"/>
              </a:lnSpc>
            </a:pPr>
            <a:r>
              <a:rPr lang="en-US" sz="2400" dirty="0" smtClean="0">
                <a:solidFill>
                  <a:srgbClr val="000000"/>
                </a:solidFill>
                <a:latin typeface="Calibri" charset="0"/>
              </a:rPr>
              <a:t> </a:t>
            </a:r>
            <a:endParaRPr lang="en-US" sz="2400" dirty="0">
              <a:solidFill>
                <a:srgbClr val="000000"/>
              </a:solidFill>
              <a:latin typeface="Calibri" charset="0"/>
            </a:endParaRPr>
          </a:p>
        </p:txBody>
      </p:sp>
      <p:sp>
        <p:nvSpPr>
          <p:cNvPr id="6" name="Rectangle 5"/>
          <p:cNvSpPr>
            <a:spLocks noChangeArrowheads="1"/>
          </p:cNvSpPr>
          <p:nvPr/>
        </p:nvSpPr>
        <p:spPr bwMode="auto">
          <a:xfrm>
            <a:off x="3398838" y="1322388"/>
            <a:ext cx="3871912" cy="1118255"/>
          </a:xfrm>
          <a:prstGeom prst="rect">
            <a:avLst/>
          </a:prstGeom>
          <a:solidFill>
            <a:schemeClr val="accent2">
              <a:lumMod val="60000"/>
              <a:lumOff val="40000"/>
            </a:schemeClr>
          </a:solidFill>
          <a:ln>
            <a:noFill/>
          </a:ln>
        </p:spPr>
        <p:txBody>
          <a:bodyPr>
            <a:spAutoFit/>
          </a:bodyPr>
          <a:lstStyle/>
          <a:p>
            <a:pPr algn="ctr">
              <a:lnSpc>
                <a:spcPts val="2000"/>
              </a:lnSpc>
            </a:pPr>
            <a:r>
              <a:rPr lang="en-GB" sz="2400" dirty="0" smtClean="0">
                <a:latin typeface="Calibri" charset="0"/>
              </a:rPr>
              <a:t>“</a:t>
            </a:r>
            <a:r>
              <a:rPr lang="en-US" sz="2400" dirty="0" smtClean="0">
                <a:solidFill>
                  <a:srgbClr val="000000"/>
                </a:solidFill>
                <a:latin typeface="Calibri" charset="0"/>
              </a:rPr>
              <a:t>Compulsions </a:t>
            </a:r>
            <a:r>
              <a:rPr lang="en-US" sz="2400" dirty="0">
                <a:solidFill>
                  <a:srgbClr val="000000"/>
                </a:solidFill>
                <a:latin typeface="Calibri" charset="0"/>
              </a:rPr>
              <a:t>start as habits and are rewarded by the anxiety relief they bring</a:t>
            </a:r>
            <a:r>
              <a:rPr lang="en-US" sz="2400" dirty="0" smtClean="0">
                <a:solidFill>
                  <a:srgbClr val="000000"/>
                </a:solidFill>
                <a:latin typeface="Calibri" charset="0"/>
              </a:rPr>
              <a:t>.</a:t>
            </a:r>
            <a:r>
              <a:rPr lang="en-GB" sz="2400" dirty="0" smtClean="0">
                <a:solidFill>
                  <a:srgbClr val="000000"/>
                </a:solidFill>
                <a:latin typeface="Calibri" charset="0"/>
              </a:rPr>
              <a:t>”</a:t>
            </a:r>
            <a:r>
              <a:rPr lang="en-US" sz="2400" dirty="0" smtClean="0">
                <a:solidFill>
                  <a:srgbClr val="000000"/>
                </a:solidFill>
                <a:latin typeface="Calibri" charset="0"/>
              </a:rPr>
              <a:t> </a:t>
            </a:r>
            <a:endParaRPr lang="en-US" sz="2400" dirty="0" smtClean="0">
              <a:solidFill>
                <a:srgbClr val="000000"/>
              </a:solidFill>
              <a:latin typeface="Calibri" charset="0"/>
            </a:endParaRPr>
          </a:p>
          <a:p>
            <a:pPr algn="ctr">
              <a:lnSpc>
                <a:spcPts val="2000"/>
              </a:lnSpc>
            </a:pPr>
            <a:r>
              <a:rPr lang="en-GB" sz="2400" i="1" dirty="0" smtClean="0">
                <a:solidFill>
                  <a:schemeClr val="bg1"/>
                </a:solidFill>
                <a:latin typeface="Calibri" charset="0"/>
              </a:rPr>
              <a:t>Behaviourist</a:t>
            </a:r>
            <a:endParaRPr lang="en-US" sz="2800" dirty="0">
              <a:solidFill>
                <a:srgbClr val="000000"/>
              </a:solidFill>
              <a:latin typeface="Calibri" charset="0"/>
            </a:endParaRPr>
          </a:p>
        </p:txBody>
      </p:sp>
      <p:sp>
        <p:nvSpPr>
          <p:cNvPr id="7" name="Rounded Rectangle 6"/>
          <p:cNvSpPr>
            <a:spLocks noChangeArrowheads="1"/>
          </p:cNvSpPr>
          <p:nvPr/>
        </p:nvSpPr>
        <p:spPr bwMode="auto">
          <a:xfrm>
            <a:off x="2954338" y="2835275"/>
            <a:ext cx="2286000" cy="1804749"/>
          </a:xfrm>
          <a:prstGeom prst="roundRect">
            <a:avLst>
              <a:gd name="adj" fmla="val 16667"/>
            </a:avLst>
          </a:prstGeom>
          <a:solidFill>
            <a:srgbClr val="FF0000"/>
          </a:solidFill>
          <a:ln>
            <a:noFill/>
          </a:ln>
          <a:extLst/>
        </p:spPr>
        <p:txBody>
          <a:bodyPr>
            <a:spAutoFit/>
          </a:bodyPr>
          <a:lstStyle/>
          <a:p>
            <a:pPr algn="ctr">
              <a:lnSpc>
                <a:spcPts val="2000"/>
              </a:lnSpc>
            </a:pPr>
            <a:r>
              <a:rPr lang="en-GB" sz="2400" dirty="0" smtClean="0">
                <a:solidFill>
                  <a:srgbClr val="000000"/>
                </a:solidFill>
                <a:latin typeface="Calibri" charset="0"/>
              </a:rPr>
              <a:t>“</a:t>
            </a:r>
            <a:r>
              <a:rPr lang="en-US" sz="2400" dirty="0" smtClean="0">
                <a:solidFill>
                  <a:srgbClr val="000000"/>
                </a:solidFill>
                <a:latin typeface="Calibri" charset="0"/>
              </a:rPr>
              <a:t>OCD </a:t>
            </a:r>
            <a:r>
              <a:rPr lang="en-US" sz="2400" dirty="0">
                <a:solidFill>
                  <a:srgbClr val="000000"/>
                </a:solidFill>
                <a:latin typeface="Calibri" charset="0"/>
              </a:rPr>
              <a:t>comes from our natural instinct to control our environment</a:t>
            </a:r>
            <a:r>
              <a:rPr lang="en-US" sz="2400" dirty="0" smtClean="0">
                <a:solidFill>
                  <a:srgbClr val="000000"/>
                </a:solidFill>
                <a:latin typeface="Calibri" charset="0"/>
              </a:rPr>
              <a:t>.”</a:t>
            </a:r>
            <a:endParaRPr lang="en-GB" altLang="ja-JP" sz="2400" dirty="0" smtClean="0">
              <a:solidFill>
                <a:srgbClr val="000000"/>
              </a:solidFill>
              <a:latin typeface="Calibri" charset="0"/>
            </a:endParaRPr>
          </a:p>
          <a:p>
            <a:pPr algn="ctr">
              <a:lnSpc>
                <a:spcPts val="2000"/>
              </a:lnSpc>
            </a:pPr>
            <a:r>
              <a:rPr lang="en-GB" sz="2400" i="1" dirty="0" smtClean="0">
                <a:solidFill>
                  <a:schemeClr val="bg1"/>
                </a:solidFill>
                <a:latin typeface="Calibri" charset="0"/>
              </a:rPr>
              <a:t>Evolutionary</a:t>
            </a:r>
            <a:r>
              <a:rPr lang="en-US" sz="2400" dirty="0" smtClean="0">
                <a:solidFill>
                  <a:srgbClr val="000000"/>
                </a:solidFill>
                <a:latin typeface="Calibri" charset="0"/>
              </a:rPr>
              <a:t> </a:t>
            </a:r>
            <a:endParaRPr lang="en-US" sz="2400" dirty="0">
              <a:solidFill>
                <a:srgbClr val="000000"/>
              </a:solidFill>
              <a:latin typeface="Calibri" charset="0"/>
            </a:endParaRPr>
          </a:p>
        </p:txBody>
      </p:sp>
      <p:sp>
        <p:nvSpPr>
          <p:cNvPr id="8" name="Rectangle 7"/>
          <p:cNvSpPr/>
          <p:nvPr/>
        </p:nvSpPr>
        <p:spPr>
          <a:xfrm>
            <a:off x="6127750" y="4541376"/>
            <a:ext cx="2286000" cy="1918346"/>
          </a:xfrm>
          <a:prstGeom prst="rect">
            <a:avLst/>
          </a:prstGeom>
          <a:solidFill>
            <a:schemeClr val="tx2">
              <a:lumMod val="10000"/>
              <a:lumOff val="90000"/>
            </a:schemeClr>
          </a:solidFill>
        </p:spPr>
        <p:txBody>
          <a:bodyPr>
            <a:spAutoFit/>
          </a:bodyPr>
          <a:lstStyle/>
          <a:p>
            <a:pPr algn="ctr">
              <a:lnSpc>
                <a:spcPts val="2000"/>
              </a:lnSpc>
            </a:pPr>
            <a:r>
              <a:rPr lang="en-GB" sz="2400" dirty="0" smtClean="0">
                <a:solidFill>
                  <a:srgbClr val="000000"/>
                </a:solidFill>
                <a:latin typeface="Calibri" charset="0"/>
              </a:rPr>
              <a:t>“</a:t>
            </a:r>
            <a:r>
              <a:rPr lang="en-US" sz="2400" dirty="0" smtClean="0">
                <a:solidFill>
                  <a:srgbClr val="000000"/>
                </a:solidFill>
                <a:latin typeface="Calibri" charset="0"/>
              </a:rPr>
              <a:t>OCD </a:t>
            </a:r>
            <a:r>
              <a:rPr lang="en-US" sz="2400" dirty="0">
                <a:solidFill>
                  <a:srgbClr val="000000"/>
                </a:solidFill>
                <a:latin typeface="Calibri" charset="0"/>
              </a:rPr>
              <a:t>thinking and behavior is a reaction to our fast-paced, out-of-control lifestyles</a:t>
            </a:r>
            <a:r>
              <a:rPr lang="en-US" sz="2400" dirty="0" smtClean="0">
                <a:solidFill>
                  <a:srgbClr val="000000"/>
                </a:solidFill>
                <a:latin typeface="Calibri" charset="0"/>
              </a:rPr>
              <a:t>.</a:t>
            </a:r>
            <a:r>
              <a:rPr lang="en-GB" sz="2400" dirty="0" smtClean="0">
                <a:solidFill>
                  <a:srgbClr val="000000"/>
                </a:solidFill>
                <a:latin typeface="Calibri" charset="0"/>
              </a:rPr>
              <a:t>”</a:t>
            </a:r>
            <a:r>
              <a:rPr lang="en-US" sz="2400" dirty="0" smtClean="0">
                <a:solidFill>
                  <a:srgbClr val="000000"/>
                </a:solidFill>
                <a:latin typeface="Calibri" charset="0"/>
              </a:rPr>
              <a:t> </a:t>
            </a:r>
          </a:p>
          <a:p>
            <a:pPr algn="ctr">
              <a:lnSpc>
                <a:spcPts val="2000"/>
              </a:lnSpc>
            </a:pPr>
            <a:r>
              <a:rPr lang="en-GB" sz="2400" i="1" dirty="0" smtClean="0">
                <a:solidFill>
                  <a:srgbClr val="FF0000"/>
                </a:solidFill>
                <a:latin typeface="Calibri" charset="0"/>
              </a:rPr>
              <a:t>Social Cultural</a:t>
            </a:r>
            <a:endParaRPr lang="en-US" sz="2800" dirty="0">
              <a:solidFill>
                <a:srgbClr val="FF0000"/>
              </a:solidFill>
              <a:latin typeface="Calibri" charset="0"/>
            </a:endParaRPr>
          </a:p>
        </p:txBody>
      </p:sp>
      <p:sp>
        <p:nvSpPr>
          <p:cNvPr id="9" name="Rounded Rectangle 8"/>
          <p:cNvSpPr>
            <a:spLocks noChangeArrowheads="1"/>
          </p:cNvSpPr>
          <p:nvPr/>
        </p:nvSpPr>
        <p:spPr bwMode="auto">
          <a:xfrm>
            <a:off x="2414588" y="5276503"/>
            <a:ext cx="3146425" cy="1554894"/>
          </a:xfrm>
          <a:prstGeom prst="roundRect">
            <a:avLst>
              <a:gd name="adj" fmla="val 16667"/>
            </a:avLst>
          </a:prstGeom>
          <a:solidFill>
            <a:srgbClr val="3AA082"/>
          </a:soli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p>
            <a:pPr algn="ctr">
              <a:lnSpc>
                <a:spcPts val="2000"/>
              </a:lnSpc>
            </a:pPr>
            <a:r>
              <a:rPr lang="en-GB" sz="2400" dirty="0" smtClean="0">
                <a:latin typeface="Calibri" charset="0"/>
              </a:rPr>
              <a:t>“</a:t>
            </a:r>
            <a:r>
              <a:rPr lang="en-US" sz="2400" dirty="0" smtClean="0">
                <a:solidFill>
                  <a:srgbClr val="000000"/>
                </a:solidFill>
                <a:latin typeface="Calibri" charset="0"/>
              </a:rPr>
              <a:t>No</a:t>
            </a:r>
            <a:r>
              <a:rPr lang="en-US" sz="2400" dirty="0">
                <a:solidFill>
                  <a:srgbClr val="000000"/>
                </a:solidFill>
                <a:latin typeface="Calibri" charset="0"/>
              </a:rPr>
              <a:t>, OCD is a matter of mental habits and errors that can be corrected</a:t>
            </a:r>
            <a:r>
              <a:rPr lang="en-US" sz="2400" dirty="0" smtClean="0">
                <a:solidFill>
                  <a:srgbClr val="000000"/>
                </a:solidFill>
                <a:latin typeface="Calibri" charset="0"/>
              </a:rPr>
              <a:t>.</a:t>
            </a:r>
            <a:r>
              <a:rPr lang="en-GB" sz="2400" dirty="0" smtClean="0">
                <a:solidFill>
                  <a:srgbClr val="000000"/>
                </a:solidFill>
                <a:latin typeface="Calibri" charset="0"/>
              </a:rPr>
              <a:t>”</a:t>
            </a:r>
            <a:endParaRPr lang="en-GB" altLang="ja-JP" sz="2400" dirty="0" smtClean="0">
              <a:solidFill>
                <a:srgbClr val="000000"/>
              </a:solidFill>
              <a:latin typeface="Calibri" charset="0"/>
            </a:endParaRPr>
          </a:p>
          <a:p>
            <a:pPr algn="ctr">
              <a:lnSpc>
                <a:spcPts val="2000"/>
              </a:lnSpc>
            </a:pPr>
            <a:r>
              <a:rPr lang="en-GB" sz="2400" i="1" dirty="0" smtClean="0">
                <a:solidFill>
                  <a:schemeClr val="bg1"/>
                </a:solidFill>
                <a:latin typeface="Calibri" charset="0"/>
              </a:rPr>
              <a:t>Cognitive perspective</a:t>
            </a:r>
            <a:endParaRPr lang="en-US" sz="2800" dirty="0">
              <a:solidFill>
                <a:srgbClr val="000000"/>
              </a:solidFill>
              <a:latin typeface="Calibri" charset="0"/>
            </a:endParaRPr>
          </a:p>
        </p:txBody>
      </p:sp>
    </p:spTree>
    <p:extLst>
      <p:ext uri="{BB962C8B-B14F-4D97-AF65-F5344CB8AC3E}">
        <p14:creationId xmlns:p14="http://schemas.microsoft.com/office/powerpoint/2010/main" val="325759551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nodeType="afterGroup">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p:cTn id="13" dur="500" fill="hold"/>
                                        <p:tgtEl>
                                          <p:spTgt spid="3"/>
                                        </p:tgtEl>
                                        <p:attrNameLst>
                                          <p:attrName>ppt_w</p:attrName>
                                        </p:attrNameLst>
                                      </p:cBhvr>
                                      <p:tavLst>
                                        <p:tav tm="0">
                                          <p:val>
                                            <p:fltVal val="0"/>
                                          </p:val>
                                        </p:tav>
                                        <p:tav tm="100000">
                                          <p:val>
                                            <p:strVal val="#ppt_w"/>
                                          </p:val>
                                        </p:tav>
                                      </p:tavLst>
                                    </p:anim>
                                    <p:anim calcmode="lin" valueType="num">
                                      <p:cBhvr>
                                        <p:cTn id="14" dur="500" fill="hold"/>
                                        <p:tgtEl>
                                          <p:spTgt spid="3"/>
                                        </p:tgtEl>
                                        <p:attrNameLst>
                                          <p:attrName>ppt_h</p:attrName>
                                        </p:attrNameLst>
                                      </p:cBhvr>
                                      <p:tavLst>
                                        <p:tav tm="0">
                                          <p:val>
                                            <p:fltVal val="0"/>
                                          </p:val>
                                        </p:tav>
                                        <p:tav tm="100000">
                                          <p:val>
                                            <p:strVal val="#ppt_h"/>
                                          </p:val>
                                        </p:tav>
                                      </p:tavLst>
                                    </p:anim>
                                    <p:animEffect transition="in" filter="fade">
                                      <p:cBhvr>
                                        <p:cTn id="15" dur="500"/>
                                        <p:tgtEl>
                                          <p:spTgt spid="3"/>
                                        </p:tgtEl>
                                      </p:cBhvr>
                                    </p:animEffect>
                                  </p:childTnLst>
                                </p:cTn>
                              </p:par>
                            </p:childTnLst>
                          </p:cTn>
                        </p:par>
                        <p:par>
                          <p:cTn id="16" fill="hold" nodeType="afterGroup">
                            <p:stCondLst>
                              <p:cond delay="1000"/>
                            </p:stCondLst>
                            <p:childTnLst>
                              <p:par>
                                <p:cTn id="17" presetID="53" presetClass="entr" presetSubtype="16" fill="hold" grpId="0" nodeType="after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p:cTn id="19" dur="500" fill="hold"/>
                                        <p:tgtEl>
                                          <p:spTgt spid="4"/>
                                        </p:tgtEl>
                                        <p:attrNameLst>
                                          <p:attrName>ppt_w</p:attrName>
                                        </p:attrNameLst>
                                      </p:cBhvr>
                                      <p:tavLst>
                                        <p:tav tm="0">
                                          <p:val>
                                            <p:fltVal val="0"/>
                                          </p:val>
                                        </p:tav>
                                        <p:tav tm="100000">
                                          <p:val>
                                            <p:strVal val="#ppt_w"/>
                                          </p:val>
                                        </p:tav>
                                      </p:tavLst>
                                    </p:anim>
                                    <p:anim calcmode="lin" valueType="num">
                                      <p:cBhvr>
                                        <p:cTn id="20" dur="500" fill="hold"/>
                                        <p:tgtEl>
                                          <p:spTgt spid="4"/>
                                        </p:tgtEl>
                                        <p:attrNameLst>
                                          <p:attrName>ppt_h</p:attrName>
                                        </p:attrNameLst>
                                      </p:cBhvr>
                                      <p:tavLst>
                                        <p:tav tm="0">
                                          <p:val>
                                            <p:fltVal val="0"/>
                                          </p:val>
                                        </p:tav>
                                        <p:tav tm="100000">
                                          <p:val>
                                            <p:strVal val="#ppt_h"/>
                                          </p:val>
                                        </p:tav>
                                      </p:tavLst>
                                    </p:anim>
                                    <p:animEffect transition="in" filter="fade">
                                      <p:cBhvr>
                                        <p:cTn id="21" dur="500"/>
                                        <p:tgtEl>
                                          <p:spTgt spid="4"/>
                                        </p:tgtEl>
                                      </p:cBhvr>
                                    </p:animEffect>
                                  </p:childTnLst>
                                </p:cTn>
                              </p:par>
                            </p:childTnLst>
                          </p:cTn>
                        </p:par>
                        <p:par>
                          <p:cTn id="22" fill="hold" nodeType="afterGroup">
                            <p:stCondLst>
                              <p:cond delay="1500"/>
                            </p:stCondLst>
                            <p:childTnLst>
                              <p:par>
                                <p:cTn id="23" presetID="53" presetClass="entr" presetSubtype="16" fill="hold" grpId="0" nodeType="after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p:cTn id="25" dur="500" fill="hold"/>
                                        <p:tgtEl>
                                          <p:spTgt spid="6"/>
                                        </p:tgtEl>
                                        <p:attrNameLst>
                                          <p:attrName>ppt_w</p:attrName>
                                        </p:attrNameLst>
                                      </p:cBhvr>
                                      <p:tavLst>
                                        <p:tav tm="0">
                                          <p:val>
                                            <p:fltVal val="0"/>
                                          </p:val>
                                        </p:tav>
                                        <p:tav tm="100000">
                                          <p:val>
                                            <p:strVal val="#ppt_w"/>
                                          </p:val>
                                        </p:tav>
                                      </p:tavLst>
                                    </p:anim>
                                    <p:anim calcmode="lin" valueType="num">
                                      <p:cBhvr>
                                        <p:cTn id="26" dur="500" fill="hold"/>
                                        <p:tgtEl>
                                          <p:spTgt spid="6"/>
                                        </p:tgtEl>
                                        <p:attrNameLst>
                                          <p:attrName>ppt_h</p:attrName>
                                        </p:attrNameLst>
                                      </p:cBhvr>
                                      <p:tavLst>
                                        <p:tav tm="0">
                                          <p:val>
                                            <p:fltVal val="0"/>
                                          </p:val>
                                        </p:tav>
                                        <p:tav tm="100000">
                                          <p:val>
                                            <p:strVal val="#ppt_h"/>
                                          </p:val>
                                        </p:tav>
                                      </p:tavLst>
                                    </p:anim>
                                    <p:animEffect transition="in" filter="fade">
                                      <p:cBhvr>
                                        <p:cTn id="27" dur="500"/>
                                        <p:tgtEl>
                                          <p:spTgt spid="6"/>
                                        </p:tgtEl>
                                      </p:cBhvr>
                                    </p:animEffect>
                                  </p:childTnLst>
                                </p:cTn>
                              </p:par>
                            </p:childTnLst>
                          </p:cTn>
                        </p:par>
                        <p:par>
                          <p:cTn id="28" fill="hold" nodeType="afterGroup">
                            <p:stCondLst>
                              <p:cond delay="2000"/>
                            </p:stCondLst>
                            <p:childTnLst>
                              <p:par>
                                <p:cTn id="29" presetID="53" presetClass="entr" presetSubtype="16" fill="hold" grpId="0" nodeType="afterEffect">
                                  <p:stCondLst>
                                    <p:cond delay="0"/>
                                  </p:stCondLst>
                                  <p:childTnLst>
                                    <p:set>
                                      <p:cBhvr>
                                        <p:cTn id="30" dur="1" fill="hold">
                                          <p:stCondLst>
                                            <p:cond delay="0"/>
                                          </p:stCondLst>
                                        </p:cTn>
                                        <p:tgtEl>
                                          <p:spTgt spid="7"/>
                                        </p:tgtEl>
                                        <p:attrNameLst>
                                          <p:attrName>style.visibility</p:attrName>
                                        </p:attrNameLst>
                                      </p:cBhvr>
                                      <p:to>
                                        <p:strVal val="visible"/>
                                      </p:to>
                                    </p:set>
                                    <p:anim calcmode="lin" valueType="num">
                                      <p:cBhvr>
                                        <p:cTn id="31" dur="500" fill="hold"/>
                                        <p:tgtEl>
                                          <p:spTgt spid="7"/>
                                        </p:tgtEl>
                                        <p:attrNameLst>
                                          <p:attrName>ppt_w</p:attrName>
                                        </p:attrNameLst>
                                      </p:cBhvr>
                                      <p:tavLst>
                                        <p:tav tm="0">
                                          <p:val>
                                            <p:fltVal val="0"/>
                                          </p:val>
                                        </p:tav>
                                        <p:tav tm="100000">
                                          <p:val>
                                            <p:strVal val="#ppt_w"/>
                                          </p:val>
                                        </p:tav>
                                      </p:tavLst>
                                    </p:anim>
                                    <p:anim calcmode="lin" valueType="num">
                                      <p:cBhvr>
                                        <p:cTn id="32" dur="500" fill="hold"/>
                                        <p:tgtEl>
                                          <p:spTgt spid="7"/>
                                        </p:tgtEl>
                                        <p:attrNameLst>
                                          <p:attrName>ppt_h</p:attrName>
                                        </p:attrNameLst>
                                      </p:cBhvr>
                                      <p:tavLst>
                                        <p:tav tm="0">
                                          <p:val>
                                            <p:fltVal val="0"/>
                                          </p:val>
                                        </p:tav>
                                        <p:tav tm="100000">
                                          <p:val>
                                            <p:strVal val="#ppt_h"/>
                                          </p:val>
                                        </p:tav>
                                      </p:tavLst>
                                    </p:anim>
                                    <p:animEffect transition="in" filter="fade">
                                      <p:cBhvr>
                                        <p:cTn id="33" dur="500"/>
                                        <p:tgtEl>
                                          <p:spTgt spid="7"/>
                                        </p:tgtEl>
                                      </p:cBhvr>
                                    </p:animEffect>
                                  </p:childTnLst>
                                </p:cTn>
                              </p:par>
                            </p:childTnLst>
                          </p:cTn>
                        </p:par>
                        <p:par>
                          <p:cTn id="34" fill="hold" nodeType="afterGroup">
                            <p:stCondLst>
                              <p:cond delay="2500"/>
                            </p:stCondLst>
                            <p:childTnLst>
                              <p:par>
                                <p:cTn id="35" presetID="53" presetClass="entr" presetSubtype="16" fill="hold" grpId="0" nodeType="afterEffect">
                                  <p:stCondLst>
                                    <p:cond delay="0"/>
                                  </p:stCondLst>
                                  <p:childTnLst>
                                    <p:set>
                                      <p:cBhvr>
                                        <p:cTn id="36" dur="1" fill="hold">
                                          <p:stCondLst>
                                            <p:cond delay="0"/>
                                          </p:stCondLst>
                                        </p:cTn>
                                        <p:tgtEl>
                                          <p:spTgt spid="8"/>
                                        </p:tgtEl>
                                        <p:attrNameLst>
                                          <p:attrName>style.visibility</p:attrName>
                                        </p:attrNameLst>
                                      </p:cBhvr>
                                      <p:to>
                                        <p:strVal val="visible"/>
                                      </p:to>
                                    </p:set>
                                    <p:anim calcmode="lin" valueType="num">
                                      <p:cBhvr>
                                        <p:cTn id="37" dur="500" fill="hold"/>
                                        <p:tgtEl>
                                          <p:spTgt spid="8"/>
                                        </p:tgtEl>
                                        <p:attrNameLst>
                                          <p:attrName>ppt_w</p:attrName>
                                        </p:attrNameLst>
                                      </p:cBhvr>
                                      <p:tavLst>
                                        <p:tav tm="0">
                                          <p:val>
                                            <p:fltVal val="0"/>
                                          </p:val>
                                        </p:tav>
                                        <p:tav tm="100000">
                                          <p:val>
                                            <p:strVal val="#ppt_w"/>
                                          </p:val>
                                        </p:tav>
                                      </p:tavLst>
                                    </p:anim>
                                    <p:anim calcmode="lin" valueType="num">
                                      <p:cBhvr>
                                        <p:cTn id="38" dur="500" fill="hold"/>
                                        <p:tgtEl>
                                          <p:spTgt spid="8"/>
                                        </p:tgtEl>
                                        <p:attrNameLst>
                                          <p:attrName>ppt_h</p:attrName>
                                        </p:attrNameLst>
                                      </p:cBhvr>
                                      <p:tavLst>
                                        <p:tav tm="0">
                                          <p:val>
                                            <p:fltVal val="0"/>
                                          </p:val>
                                        </p:tav>
                                        <p:tav tm="100000">
                                          <p:val>
                                            <p:strVal val="#ppt_h"/>
                                          </p:val>
                                        </p:tav>
                                      </p:tavLst>
                                    </p:anim>
                                    <p:animEffect transition="in" filter="fade">
                                      <p:cBhvr>
                                        <p:cTn id="39" dur="500"/>
                                        <p:tgtEl>
                                          <p:spTgt spid="8"/>
                                        </p:tgtEl>
                                      </p:cBhvr>
                                    </p:animEffect>
                                  </p:childTnLst>
                                </p:cTn>
                              </p:par>
                            </p:childTnLst>
                          </p:cTn>
                        </p:par>
                        <p:par>
                          <p:cTn id="40" fill="hold" nodeType="afterGroup">
                            <p:stCondLst>
                              <p:cond delay="3000"/>
                            </p:stCondLst>
                            <p:childTnLst>
                              <p:par>
                                <p:cTn id="41" presetID="53" presetClass="entr" presetSubtype="16" fill="hold" grpId="0" nodeType="afterEffect">
                                  <p:stCondLst>
                                    <p:cond delay="0"/>
                                  </p:stCondLst>
                                  <p:childTnLst>
                                    <p:set>
                                      <p:cBhvr>
                                        <p:cTn id="42" dur="1" fill="hold">
                                          <p:stCondLst>
                                            <p:cond delay="0"/>
                                          </p:stCondLst>
                                        </p:cTn>
                                        <p:tgtEl>
                                          <p:spTgt spid="9"/>
                                        </p:tgtEl>
                                        <p:attrNameLst>
                                          <p:attrName>style.visibility</p:attrName>
                                        </p:attrNameLst>
                                      </p:cBhvr>
                                      <p:to>
                                        <p:strVal val="visible"/>
                                      </p:to>
                                    </p:set>
                                    <p:anim calcmode="lin" valueType="num">
                                      <p:cBhvr>
                                        <p:cTn id="43" dur="500" fill="hold"/>
                                        <p:tgtEl>
                                          <p:spTgt spid="9"/>
                                        </p:tgtEl>
                                        <p:attrNameLst>
                                          <p:attrName>ppt_w</p:attrName>
                                        </p:attrNameLst>
                                      </p:cBhvr>
                                      <p:tavLst>
                                        <p:tav tm="0">
                                          <p:val>
                                            <p:fltVal val="0"/>
                                          </p:val>
                                        </p:tav>
                                        <p:tav tm="100000">
                                          <p:val>
                                            <p:strVal val="#ppt_w"/>
                                          </p:val>
                                        </p:tav>
                                      </p:tavLst>
                                    </p:anim>
                                    <p:anim calcmode="lin" valueType="num">
                                      <p:cBhvr>
                                        <p:cTn id="44" dur="500" fill="hold"/>
                                        <p:tgtEl>
                                          <p:spTgt spid="9"/>
                                        </p:tgtEl>
                                        <p:attrNameLst>
                                          <p:attrName>ppt_h</p:attrName>
                                        </p:attrNameLst>
                                      </p:cBhvr>
                                      <p:tavLst>
                                        <p:tav tm="0">
                                          <p:val>
                                            <p:fltVal val="0"/>
                                          </p:val>
                                        </p:tav>
                                        <p:tav tm="100000">
                                          <p:val>
                                            <p:strVal val="#ppt_h"/>
                                          </p:val>
                                        </p:tav>
                                      </p:tavLst>
                                    </p:anim>
                                    <p:animEffect transition="in" filter="fade">
                                      <p:cBhvr>
                                        <p:cTn id="4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6" grpId="0" animBg="1"/>
      <p:bldP spid="7" grpId="0" animBg="1"/>
      <p:bldP spid="8" grpId="0" animBg="1"/>
      <p:bldP spid="9"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764006" y="508000"/>
            <a:ext cx="2488619" cy="2566737"/>
          </a:xfrm>
          <a:prstGeom prst="rect">
            <a:avLst/>
          </a:prstGeom>
        </p:spPr>
      </p:pic>
      <p:pic>
        <p:nvPicPr>
          <p:cNvPr id="7" name="Picture 6"/>
          <p:cNvPicPr>
            <a:picLocks noChangeAspect="1"/>
          </p:cNvPicPr>
          <p:nvPr/>
        </p:nvPicPr>
        <p:blipFill>
          <a:blip r:embed="rId4"/>
          <a:stretch>
            <a:fillRect/>
          </a:stretch>
        </p:blipFill>
        <p:spPr>
          <a:xfrm>
            <a:off x="4477084" y="508000"/>
            <a:ext cx="1979863" cy="2760063"/>
          </a:xfrm>
          <a:prstGeom prst="rect">
            <a:avLst/>
          </a:prstGeom>
        </p:spPr>
      </p:pic>
      <p:pic>
        <p:nvPicPr>
          <p:cNvPr id="8" name="Picture 7"/>
          <p:cNvPicPr>
            <a:picLocks noChangeAspect="1"/>
          </p:cNvPicPr>
          <p:nvPr/>
        </p:nvPicPr>
        <p:blipFill>
          <a:blip r:embed="rId5"/>
          <a:stretch>
            <a:fillRect/>
          </a:stretch>
        </p:blipFill>
        <p:spPr>
          <a:xfrm>
            <a:off x="591552" y="3930315"/>
            <a:ext cx="3980447" cy="2653631"/>
          </a:xfrm>
          <a:prstGeom prst="rect">
            <a:avLst/>
          </a:prstGeom>
        </p:spPr>
      </p:pic>
    </p:spTree>
    <p:extLst>
      <p:ext uri="{BB962C8B-B14F-4D97-AF65-F5344CB8AC3E}">
        <p14:creationId xmlns:p14="http://schemas.microsoft.com/office/powerpoint/2010/main" val="847373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srcRect l="2775" r="2775"/>
          <a:stretch>
            <a:fillRect/>
          </a:stretch>
        </p:blipFill>
        <p:spPr>
          <a:xfrm>
            <a:off x="53787" y="322729"/>
            <a:ext cx="9029812" cy="5827059"/>
          </a:xfrm>
        </p:spPr>
      </p:pic>
    </p:spTree>
    <p:extLst>
      <p:ext uri="{BB962C8B-B14F-4D97-AF65-F5344CB8AC3E}">
        <p14:creationId xmlns:p14="http://schemas.microsoft.com/office/powerpoint/2010/main" val="426889508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Wilhelm Wundt</a:t>
            </a:r>
            <a:endParaRPr lang="en-US" dirty="0"/>
          </a:p>
        </p:txBody>
      </p:sp>
      <p:sp>
        <p:nvSpPr>
          <p:cNvPr id="3" name="Content Placeholder 2"/>
          <p:cNvSpPr>
            <a:spLocks noGrp="1"/>
          </p:cNvSpPr>
          <p:nvPr>
            <p:ph idx="1"/>
          </p:nvPr>
        </p:nvSpPr>
        <p:spPr/>
        <p:txBody>
          <a:bodyPr/>
          <a:lstStyle/>
          <a:p>
            <a:r>
              <a:rPr lang="en-US" dirty="0" smtClean="0"/>
              <a:t>First researcher to call himself a “psychologist”</a:t>
            </a:r>
          </a:p>
          <a:p>
            <a:endParaRPr lang="en-US" dirty="0" smtClean="0"/>
          </a:p>
          <a:p>
            <a:r>
              <a:rPr lang="en-US" dirty="0" smtClean="0"/>
              <a:t>Ran experiments in the first psychology lab beginning in 1879</a:t>
            </a:r>
          </a:p>
          <a:p>
            <a:endParaRPr lang="en-US" dirty="0" smtClean="0"/>
          </a:p>
          <a:p>
            <a:r>
              <a:rPr lang="en-US" dirty="0" smtClean="0"/>
              <a:t>Interested in measuring the “atoms of the mind”</a:t>
            </a:r>
          </a:p>
          <a:p>
            <a:pPr lvl="1"/>
            <a:r>
              <a:rPr lang="en-US" dirty="0" smtClean="0"/>
              <a:t>Meaning the simplest and fastest mental processes</a:t>
            </a:r>
          </a:p>
        </p:txBody>
      </p:sp>
      <p:pic>
        <p:nvPicPr>
          <p:cNvPr id="5" name="Picture 4" descr="Myers10eMODS_Mod1_UN03.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69315" y="4360276"/>
            <a:ext cx="2174684" cy="2497723"/>
          </a:xfrm>
          <a:prstGeom prst="rect">
            <a:avLst/>
          </a:prstGeom>
        </p:spPr>
      </p:pic>
    </p:spTree>
    <p:extLst>
      <p:ext uri="{BB962C8B-B14F-4D97-AF65-F5344CB8AC3E}">
        <p14:creationId xmlns:p14="http://schemas.microsoft.com/office/powerpoint/2010/main" val="1705690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Users\James\AppData\Local\Microsoft\Windows\Temporary Internet Files\Content.IE5\YH3QLCFF\MP900384718[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288" y="3235325"/>
            <a:ext cx="3217862" cy="3179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ounded Rectangle 6"/>
          <p:cNvSpPr/>
          <p:nvPr/>
        </p:nvSpPr>
        <p:spPr>
          <a:xfrm>
            <a:off x="0" y="6353175"/>
            <a:ext cx="4043363" cy="200025"/>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8" name="Rectangle 7"/>
          <p:cNvSpPr>
            <a:spLocks noChangeArrowheads="1"/>
          </p:cNvSpPr>
          <p:nvPr/>
        </p:nvSpPr>
        <p:spPr bwMode="auto">
          <a:xfrm>
            <a:off x="395288" y="1801813"/>
            <a:ext cx="3932237" cy="1220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lnSpc>
                <a:spcPts val="2200"/>
              </a:lnSpc>
              <a:spcAft>
                <a:spcPts val="1200"/>
              </a:spcAft>
            </a:pPr>
            <a:r>
              <a:rPr lang="en-US" altLang="en-US" sz="2400">
                <a:solidFill>
                  <a:srgbClr val="000000"/>
                </a:solidFill>
                <a:latin typeface="Calibri" pitchFamily="34" charset="0"/>
              </a:rPr>
              <a:t>Push a button when a ball dropped (based on when they heard the ball hit a platform):  </a:t>
            </a:r>
            <a:r>
              <a:rPr lang="en-US" altLang="en-US" sz="2400" b="1" i="1">
                <a:solidFill>
                  <a:srgbClr val="3F77B9"/>
                </a:solidFill>
                <a:latin typeface="Calibri" pitchFamily="34" charset="0"/>
              </a:rPr>
              <a:t>1/10th of a second.</a:t>
            </a:r>
          </a:p>
        </p:txBody>
      </p:sp>
      <p:sp>
        <p:nvSpPr>
          <p:cNvPr id="9" name="Rectangle 8"/>
          <p:cNvSpPr>
            <a:spLocks noChangeArrowheads="1"/>
          </p:cNvSpPr>
          <p:nvPr/>
        </p:nvSpPr>
        <p:spPr bwMode="auto">
          <a:xfrm>
            <a:off x="5006975" y="1833563"/>
            <a:ext cx="3930650" cy="1220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lnSpc>
                <a:spcPts val="2200"/>
              </a:lnSpc>
              <a:spcAft>
                <a:spcPts val="1200"/>
              </a:spcAft>
            </a:pPr>
            <a:r>
              <a:rPr lang="en-US" altLang="en-US" sz="2400">
                <a:solidFill>
                  <a:srgbClr val="000000"/>
                </a:solidFill>
                <a:latin typeface="Calibri" pitchFamily="34" charset="0"/>
              </a:rPr>
              <a:t>Push a button when consciously </a:t>
            </a:r>
            <a:r>
              <a:rPr lang="en-US" altLang="en-US" sz="2400" b="1">
                <a:solidFill>
                  <a:srgbClr val="000000"/>
                </a:solidFill>
                <a:latin typeface="Calibri" pitchFamily="34" charset="0"/>
              </a:rPr>
              <a:t>aware</a:t>
            </a:r>
            <a:r>
              <a:rPr lang="en-US" altLang="en-US" sz="2400">
                <a:solidFill>
                  <a:srgbClr val="000000"/>
                </a:solidFill>
                <a:latin typeface="Calibri" pitchFamily="34" charset="0"/>
              </a:rPr>
              <a:t> of hearing the ball hit the platform:  </a:t>
            </a:r>
            <a:r>
              <a:rPr lang="en-US" altLang="en-US" sz="2400" b="1" i="1">
                <a:solidFill>
                  <a:srgbClr val="3F77B9"/>
                </a:solidFill>
                <a:latin typeface="Calibri" pitchFamily="34" charset="0"/>
              </a:rPr>
              <a:t>2/10ths of a second.</a:t>
            </a:r>
          </a:p>
        </p:txBody>
      </p:sp>
      <p:sp>
        <p:nvSpPr>
          <p:cNvPr id="7174" name="Title 1"/>
          <p:cNvSpPr txBox="1">
            <a:spLocks/>
          </p:cNvSpPr>
          <p:nvPr/>
        </p:nvSpPr>
        <p:spPr bwMode="auto">
          <a:xfrm>
            <a:off x="0" y="-28575"/>
            <a:ext cx="9144000" cy="1143000"/>
          </a:xfrm>
          <a:prstGeom prst="rect">
            <a:avLst/>
          </a:prstGeom>
          <a:solidFill>
            <a:schemeClr val="accent1"/>
          </a:solidFill>
          <a:ln>
            <a:noFill/>
          </a:ln>
          <a:extLst/>
        </p:spPr>
        <p:txBody>
          <a:bodyPr lIns="274320"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lnSpc>
                <a:spcPts val="4200"/>
              </a:lnSpc>
            </a:pPr>
            <a:r>
              <a:rPr lang="en-US" altLang="en-US" sz="4400" b="1" dirty="0">
                <a:latin typeface="Calibri" pitchFamily="34" charset="0"/>
              </a:rPr>
              <a:t>Wilhelm Wundt’s 1879 experiment</a:t>
            </a:r>
            <a:r>
              <a:rPr lang="en-US" altLang="en-US" sz="4400" b="1" dirty="0">
                <a:solidFill>
                  <a:srgbClr val="F8F6E3"/>
                </a:solidFill>
                <a:latin typeface="Calibri" pitchFamily="34" charset="0"/>
              </a:rPr>
              <a:t/>
            </a:r>
            <a:br>
              <a:rPr lang="en-US" altLang="en-US" sz="4400" b="1" dirty="0">
                <a:solidFill>
                  <a:srgbClr val="F8F6E3"/>
                </a:solidFill>
                <a:latin typeface="Calibri" pitchFamily="34" charset="0"/>
              </a:rPr>
            </a:br>
            <a:r>
              <a:rPr lang="en-US" altLang="en-US" sz="3200" b="1" dirty="0">
                <a:latin typeface="Calibri" pitchFamily="34" charset="0"/>
              </a:rPr>
              <a:t>measured the time it took for people to:</a:t>
            </a:r>
          </a:p>
        </p:txBody>
      </p:sp>
      <p:pic>
        <p:nvPicPr>
          <p:cNvPr id="5" name="Picture 4"/>
          <p:cNvPicPr>
            <a:picLocks noChangeAspect="1"/>
          </p:cNvPicPr>
          <p:nvPr/>
        </p:nvPicPr>
        <p:blipFill>
          <a:blip r:embed="rId4"/>
          <a:stretch>
            <a:fillRect/>
          </a:stretch>
        </p:blipFill>
        <p:spPr>
          <a:xfrm>
            <a:off x="4605338" y="3695700"/>
            <a:ext cx="4081462" cy="2719388"/>
          </a:xfrm>
          <a:prstGeom prst="rect">
            <a:avLst/>
          </a:prstGeom>
          <a:ln>
            <a:noFill/>
          </a:ln>
          <a:effectLst>
            <a:outerShdw blurRad="292100" dist="139700" dir="2700000" algn="tl" rotWithShape="0">
              <a:srgbClr val="333333">
                <a:alpha val="65000"/>
              </a:srgbClr>
            </a:outerShdw>
          </a:effectLst>
        </p:spPr>
      </p:pic>
      <p:sp>
        <p:nvSpPr>
          <p:cNvPr id="3" name="Content Placeholder 2"/>
          <p:cNvSpPr>
            <a:spLocks noGrp="1"/>
          </p:cNvSpPr>
          <p:nvPr>
            <p:ph idx="1"/>
          </p:nvPr>
        </p:nvSpPr>
        <p:spPr>
          <a:xfrm>
            <a:off x="2814638" y="3159125"/>
            <a:ext cx="3025775" cy="1524000"/>
          </a:xfrm>
          <a:prstGeom prst="roundRect">
            <a:avLst>
              <a:gd name="adj" fmla="val 16667"/>
            </a:avLst>
          </a:prstGeom>
          <a:solidFill>
            <a:srgbClr val="A0366C"/>
          </a:solidFill>
        </p:spPr>
        <p:txBody>
          <a:bodyPr anchor="ctr"/>
          <a:lstStyle/>
          <a:p>
            <a:pPr marL="0" indent="0" algn="ctr" eaLnBrk="1" hangingPunct="1">
              <a:lnSpc>
                <a:spcPts val="3000"/>
              </a:lnSpc>
              <a:spcBef>
                <a:spcPct val="0"/>
              </a:spcBef>
              <a:spcAft>
                <a:spcPts val="1200"/>
              </a:spcAft>
              <a:buFont typeface="Arial" charset="0"/>
              <a:buNone/>
            </a:pPr>
            <a:r>
              <a:rPr lang="en-US" altLang="en-US" b="1" i="1" dirty="0" smtClean="0">
                <a:solidFill>
                  <a:srgbClr val="F8F6E3"/>
                </a:solidFill>
              </a:rPr>
              <a:t>Why were the times different?</a:t>
            </a:r>
          </a:p>
        </p:txBody>
      </p:sp>
    </p:spTree>
    <p:extLst>
      <p:ext uri="{BB962C8B-B14F-4D97-AF65-F5344CB8AC3E}">
        <p14:creationId xmlns:p14="http://schemas.microsoft.com/office/powerpoint/2010/main" val="268727772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6"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80">
                                          <p:stCondLst>
                                            <p:cond delay="0"/>
                                          </p:stCondLst>
                                        </p:cTn>
                                        <p:tgtEl>
                                          <p:spTgt spid="4"/>
                                        </p:tgtEl>
                                      </p:cBhvr>
                                    </p:animEffect>
                                    <p:anim calcmode="lin" valueType="num">
                                      <p:cBhvr>
                                        <p:cTn id="8" dur="1822"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4"/>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4"/>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4"/>
                                        </p:tgtEl>
                                        <p:attrNameLst>
                                          <p:attrName>ppt_y</p:attrName>
                                        </p:attrNameLst>
                                      </p:cBhvr>
                                      <p:tavLst>
                                        <p:tav tm="0" fmla="#ppt_y-sin(pi*$)/81">
                                          <p:val>
                                            <p:fltVal val="0"/>
                                          </p:val>
                                        </p:tav>
                                        <p:tav tm="100000">
                                          <p:val>
                                            <p:fltVal val="1"/>
                                          </p:val>
                                        </p:tav>
                                      </p:tavLst>
                                    </p:anim>
                                    <p:animScale>
                                      <p:cBhvr>
                                        <p:cTn id="13" dur="26">
                                          <p:stCondLst>
                                            <p:cond delay="650"/>
                                          </p:stCondLst>
                                        </p:cTn>
                                        <p:tgtEl>
                                          <p:spTgt spid="4"/>
                                        </p:tgtEl>
                                      </p:cBhvr>
                                      <p:to x="100000" y="60000"/>
                                    </p:animScale>
                                    <p:animScale>
                                      <p:cBhvr>
                                        <p:cTn id="14" dur="166" decel="50000">
                                          <p:stCondLst>
                                            <p:cond delay="676"/>
                                          </p:stCondLst>
                                        </p:cTn>
                                        <p:tgtEl>
                                          <p:spTgt spid="4"/>
                                        </p:tgtEl>
                                      </p:cBhvr>
                                      <p:to x="100000" y="100000"/>
                                    </p:animScale>
                                    <p:animScale>
                                      <p:cBhvr>
                                        <p:cTn id="15" dur="26">
                                          <p:stCondLst>
                                            <p:cond delay="1312"/>
                                          </p:stCondLst>
                                        </p:cTn>
                                        <p:tgtEl>
                                          <p:spTgt spid="4"/>
                                        </p:tgtEl>
                                      </p:cBhvr>
                                      <p:to x="100000" y="80000"/>
                                    </p:animScale>
                                    <p:animScale>
                                      <p:cBhvr>
                                        <p:cTn id="16" dur="166" decel="50000">
                                          <p:stCondLst>
                                            <p:cond delay="1338"/>
                                          </p:stCondLst>
                                        </p:cTn>
                                        <p:tgtEl>
                                          <p:spTgt spid="4"/>
                                        </p:tgtEl>
                                      </p:cBhvr>
                                      <p:to x="100000" y="100000"/>
                                    </p:animScale>
                                    <p:animScale>
                                      <p:cBhvr>
                                        <p:cTn id="17" dur="26">
                                          <p:stCondLst>
                                            <p:cond delay="1642"/>
                                          </p:stCondLst>
                                        </p:cTn>
                                        <p:tgtEl>
                                          <p:spTgt spid="4"/>
                                        </p:tgtEl>
                                      </p:cBhvr>
                                      <p:to x="100000" y="90000"/>
                                    </p:animScale>
                                    <p:animScale>
                                      <p:cBhvr>
                                        <p:cTn id="18" dur="166" decel="50000">
                                          <p:stCondLst>
                                            <p:cond delay="1668"/>
                                          </p:stCondLst>
                                        </p:cTn>
                                        <p:tgtEl>
                                          <p:spTgt spid="4"/>
                                        </p:tgtEl>
                                      </p:cBhvr>
                                      <p:to x="100000" y="100000"/>
                                    </p:animScale>
                                    <p:animScale>
                                      <p:cBhvr>
                                        <p:cTn id="19" dur="26">
                                          <p:stCondLst>
                                            <p:cond delay="1808"/>
                                          </p:stCondLst>
                                        </p:cTn>
                                        <p:tgtEl>
                                          <p:spTgt spid="4"/>
                                        </p:tgtEl>
                                      </p:cBhvr>
                                      <p:to x="100000" y="95000"/>
                                    </p:animScale>
                                    <p:animScale>
                                      <p:cBhvr>
                                        <p:cTn id="20" dur="166" decel="50000">
                                          <p:stCondLst>
                                            <p:cond delay="1834"/>
                                          </p:stCondLst>
                                        </p:cTn>
                                        <p:tgtEl>
                                          <p:spTgt spid="4"/>
                                        </p:tgtEl>
                                      </p:cBhvr>
                                      <p:to x="100000" y="100000"/>
                                    </p:animScale>
                                  </p:childTnLst>
                                </p:cTn>
                              </p:par>
                            </p:childTnLst>
                          </p:cTn>
                        </p:par>
                        <p:par>
                          <p:cTn id="21" fill="hold" nodeType="afterGroup">
                            <p:stCondLst>
                              <p:cond delay="2000"/>
                            </p:stCondLst>
                            <p:childTnLst>
                              <p:par>
                                <p:cTn id="22" presetID="10" presetClass="entr" presetSubtype="0" fill="hold" grpId="0" nodeType="after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500"/>
                                        <p:tgtEl>
                                          <p:spTgt spid="9"/>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53" presetClass="entr" presetSubtype="16" fill="hold" grpId="0" nodeType="clickEffect">
                                  <p:stCondLst>
                                    <p:cond delay="0"/>
                                  </p:stCondLst>
                                  <p:childTnLst>
                                    <p:set>
                                      <p:cBhvr>
                                        <p:cTn id="33" dur="1" fill="hold">
                                          <p:stCondLst>
                                            <p:cond delay="0"/>
                                          </p:stCondLst>
                                        </p:cTn>
                                        <p:tgtEl>
                                          <p:spTgt spid="3">
                                            <p:bg/>
                                          </p:spTgt>
                                        </p:tgtEl>
                                        <p:attrNameLst>
                                          <p:attrName>style.visibility</p:attrName>
                                        </p:attrNameLst>
                                      </p:cBhvr>
                                      <p:to>
                                        <p:strVal val="visible"/>
                                      </p:to>
                                    </p:set>
                                    <p:anim calcmode="lin" valueType="num">
                                      <p:cBhvr>
                                        <p:cTn id="34" dur="500" fill="hold"/>
                                        <p:tgtEl>
                                          <p:spTgt spid="3">
                                            <p:bg/>
                                          </p:spTgt>
                                        </p:tgtEl>
                                        <p:attrNameLst>
                                          <p:attrName>ppt_w</p:attrName>
                                        </p:attrNameLst>
                                      </p:cBhvr>
                                      <p:tavLst>
                                        <p:tav tm="0">
                                          <p:val>
                                            <p:fltVal val="0"/>
                                          </p:val>
                                        </p:tav>
                                        <p:tav tm="100000">
                                          <p:val>
                                            <p:strVal val="#ppt_w"/>
                                          </p:val>
                                        </p:tav>
                                      </p:tavLst>
                                    </p:anim>
                                    <p:anim calcmode="lin" valueType="num">
                                      <p:cBhvr>
                                        <p:cTn id="35" dur="500" fill="hold"/>
                                        <p:tgtEl>
                                          <p:spTgt spid="3">
                                            <p:bg/>
                                          </p:spTgt>
                                        </p:tgtEl>
                                        <p:attrNameLst>
                                          <p:attrName>ppt_h</p:attrName>
                                        </p:attrNameLst>
                                      </p:cBhvr>
                                      <p:tavLst>
                                        <p:tav tm="0">
                                          <p:val>
                                            <p:fltVal val="0"/>
                                          </p:val>
                                        </p:tav>
                                        <p:tav tm="100000">
                                          <p:val>
                                            <p:strVal val="#ppt_h"/>
                                          </p:val>
                                        </p:tav>
                                      </p:tavLst>
                                    </p:anim>
                                    <p:animEffect transition="in" filter="fade">
                                      <p:cBhvr>
                                        <p:cTn id="36" dur="500"/>
                                        <p:tgtEl>
                                          <p:spTgt spid="3">
                                            <p:bg/>
                                          </p:spTgt>
                                        </p:tgtEl>
                                      </p:cBhvr>
                                    </p:animEffect>
                                  </p:childTnLst>
                                </p:cTn>
                              </p:par>
                              <p:par>
                                <p:cTn id="37" presetID="53" presetClass="entr" presetSubtype="16" fill="hold" grpId="0" nodeType="withEffect">
                                  <p:stCondLst>
                                    <p:cond delay="0"/>
                                  </p:stCondLst>
                                  <p:childTnLst>
                                    <p:set>
                                      <p:cBhvr>
                                        <p:cTn id="38" dur="1" fill="hold">
                                          <p:stCondLst>
                                            <p:cond delay="0"/>
                                          </p:stCondLst>
                                        </p:cTn>
                                        <p:tgtEl>
                                          <p:spTgt spid="3">
                                            <p:txEl>
                                              <p:pRg st="0" end="0"/>
                                            </p:txEl>
                                          </p:spTgt>
                                        </p:tgtEl>
                                        <p:attrNameLst>
                                          <p:attrName>style.visibility</p:attrName>
                                        </p:attrNameLst>
                                      </p:cBhvr>
                                      <p:to>
                                        <p:strVal val="visible"/>
                                      </p:to>
                                    </p:set>
                                    <p:anim calcmode="lin" valueType="num">
                                      <p:cBhvr>
                                        <p:cTn id="39"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40"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41"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3" grpId="0" build="p"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Wundt was first to distinguish between</a:t>
            </a:r>
            <a:endParaRPr lang="en-US" dirty="0"/>
          </a:p>
        </p:txBody>
      </p:sp>
      <p:sp>
        <p:nvSpPr>
          <p:cNvPr id="3" name="Content Placeholder 2"/>
          <p:cNvSpPr>
            <a:spLocks noGrp="1"/>
          </p:cNvSpPr>
          <p:nvPr>
            <p:ph idx="1"/>
          </p:nvPr>
        </p:nvSpPr>
        <p:spPr/>
        <p:txBody>
          <a:bodyPr>
            <a:normAutofit/>
          </a:bodyPr>
          <a:lstStyle/>
          <a:p>
            <a:r>
              <a:rPr lang="en-US" sz="3600" dirty="0" smtClean="0"/>
              <a:t>Sensation: a stimulus effect on our senses</a:t>
            </a:r>
          </a:p>
          <a:p>
            <a:endParaRPr lang="en-US" sz="3600" dirty="0"/>
          </a:p>
          <a:p>
            <a:endParaRPr lang="en-US" sz="3600" dirty="0" smtClean="0"/>
          </a:p>
          <a:p>
            <a:r>
              <a:rPr lang="en-US" sz="3600" dirty="0" smtClean="0"/>
              <a:t>Perception: our brain’s interpretation of the stimulus</a:t>
            </a:r>
            <a:endParaRPr lang="en-US" sz="3600" dirty="0"/>
          </a:p>
        </p:txBody>
      </p:sp>
    </p:spTree>
    <p:extLst>
      <p:ext uri="{BB962C8B-B14F-4D97-AF65-F5344CB8AC3E}">
        <p14:creationId xmlns:p14="http://schemas.microsoft.com/office/powerpoint/2010/main" val="437967403"/>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larity">
  <a:themeElements>
    <a:clrScheme name="Custom 2">
      <a:dk1>
        <a:sysClr val="windowText" lastClr="000000"/>
      </a:dk1>
      <a:lt1>
        <a:sysClr val="window" lastClr="FFFFFF"/>
      </a:lt1>
      <a:dk2>
        <a:srgbClr val="010204"/>
      </a:dk2>
      <a:lt2>
        <a:srgbClr val="EEECE1"/>
      </a:lt2>
      <a:accent1>
        <a:srgbClr val="FF6C24"/>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Clarity.thmx</Template>
  <TotalTime>555</TotalTime>
  <Words>2589</Words>
  <Application>Microsoft Office PowerPoint</Application>
  <PresentationFormat>On-screen Show (4:3)</PresentationFormat>
  <Paragraphs>323</Paragraphs>
  <Slides>44</Slides>
  <Notes>28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44</vt:i4>
      </vt:variant>
    </vt:vector>
  </HeadingPairs>
  <TitlesOfParts>
    <vt:vector size="52" baseType="lpstr">
      <vt:lpstr>ＭＳ Ｐゴシック</vt:lpstr>
      <vt:lpstr>Arabic Typesetting</vt:lpstr>
      <vt:lpstr>Arial</vt:lpstr>
      <vt:lpstr>Calibri</vt:lpstr>
      <vt:lpstr>Californian FB</vt:lpstr>
      <vt:lpstr>Times New Roman</vt:lpstr>
      <vt:lpstr>Wingdings</vt:lpstr>
      <vt:lpstr>Clarity</vt:lpstr>
      <vt:lpstr>Introductory psychology (module 1)</vt:lpstr>
      <vt:lpstr>PowerPoint Presentation</vt:lpstr>
      <vt:lpstr>PowerPoint Presentation</vt:lpstr>
      <vt:lpstr>What is Psychology?</vt:lpstr>
      <vt:lpstr>PowerPoint Presentation</vt:lpstr>
      <vt:lpstr>PowerPoint Presentation</vt:lpstr>
      <vt:lpstr>Wilhelm Wundt</vt:lpstr>
      <vt:lpstr>PowerPoint Presentation</vt:lpstr>
      <vt:lpstr>Wundt was first to distinguish between</vt:lpstr>
      <vt:lpstr>Two main “Schools of Thought” </vt:lpstr>
      <vt:lpstr>Structuralism</vt:lpstr>
      <vt:lpstr> Question  What are some potential problems with this approach?</vt:lpstr>
      <vt:lpstr>PowerPoint Presentation</vt:lpstr>
      <vt:lpstr>Functionalism</vt:lpstr>
      <vt:lpstr>Psychology Pioneers</vt:lpstr>
      <vt:lpstr>Psychology Pioneers</vt:lpstr>
      <vt:lpstr>PowerPoint Presentation</vt:lpstr>
      <vt:lpstr>Behaviorist Perspective</vt:lpstr>
      <vt:lpstr>PowerPoint Presentation</vt:lpstr>
      <vt:lpstr>Little Albert Experiment </vt:lpstr>
      <vt:lpstr>Psychoanalytic Perspective</vt:lpstr>
      <vt:lpstr>Humanist Perspective</vt:lpstr>
      <vt:lpstr>PSYCHOLOGY AS IT EXISTS TODAY</vt:lpstr>
      <vt:lpstr>What is psychology?</vt:lpstr>
      <vt:lpstr>Basic vs. Applied Research</vt:lpstr>
      <vt:lpstr>What does psychology today encompass?</vt:lpstr>
      <vt:lpstr>Biological Psychology</vt:lpstr>
      <vt:lpstr>Cognitive Psychology</vt:lpstr>
      <vt:lpstr>Developmental Psychology</vt:lpstr>
      <vt:lpstr>Social Psychology</vt:lpstr>
      <vt:lpstr>Personality Psychology</vt:lpstr>
      <vt:lpstr> Psychology’s Subfields </vt:lpstr>
      <vt:lpstr>What does psychology today encompass?</vt:lpstr>
      <vt:lpstr>Clinical Psychology</vt:lpstr>
      <vt:lpstr>Health Psychology</vt:lpstr>
      <vt:lpstr>Industrial/Organizational Psychology</vt:lpstr>
      <vt:lpstr>Educational Psychology</vt:lpstr>
      <vt:lpstr>Forensic Psychology</vt:lpstr>
      <vt:lpstr>Sports Psychology</vt:lpstr>
      <vt:lpstr> Psychology’s Subfields       </vt:lpstr>
      <vt:lpstr>Different perspectives on a single issue: Six Blind Men and an Elephant</vt:lpstr>
      <vt:lpstr>The three levels as influences on some psychological phenomenon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Cognitive psychology</dc:title>
  <dc:creator>Dorothy Buchli</dc:creator>
  <cp:lastModifiedBy>Yoshi</cp:lastModifiedBy>
  <cp:revision>77</cp:revision>
  <dcterms:created xsi:type="dcterms:W3CDTF">2016-08-21T15:49:22Z</dcterms:created>
  <dcterms:modified xsi:type="dcterms:W3CDTF">2016-09-06T14:38:52Z</dcterms:modified>
</cp:coreProperties>
</file>